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36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42" d="100"/>
          <a:sy n="42" d="100"/>
        </p:scale>
        <p:origin x="2121" y="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rgbClr val="C00000"/>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F819-48F3-AD7F-08562F12066F}"/>
              </c:ext>
            </c:extLst>
          </c:dPt>
          <c:dPt>
            <c:idx val="1"/>
            <c:invertIfNegative val="0"/>
            <c:bubble3D val="0"/>
            <c:spPr>
              <a:solidFill>
                <a:srgbClr val="1F3667"/>
              </a:solidFill>
              <a:ln>
                <a:noFill/>
              </a:ln>
              <a:effectLst/>
            </c:spPr>
            <c:extLst>
              <c:ext xmlns:c16="http://schemas.microsoft.com/office/drawing/2014/chart" uri="{C3380CC4-5D6E-409C-BE32-E72D297353CC}">
                <c16:uniqueId val="{00000003-F819-48F3-AD7F-08562F12066F}"/>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Monitoring Only</c:v>
                </c:pt>
                <c:pt idx="1">
                  <c:v>CPEP Assessment &amp; Education prior to Monitoring</c:v>
                </c:pt>
              </c:strCache>
            </c:strRef>
          </c:cat>
          <c:val>
            <c:numRef>
              <c:f>Sheet1!$B$2:$B$3</c:f>
              <c:numCache>
                <c:formatCode>0%</c:formatCode>
                <c:ptCount val="2"/>
                <c:pt idx="0">
                  <c:v>0.17</c:v>
                </c:pt>
                <c:pt idx="1">
                  <c:v>0.03</c:v>
                </c:pt>
              </c:numCache>
            </c:numRef>
          </c:val>
          <c:extLst>
            <c:ext xmlns:c16="http://schemas.microsoft.com/office/drawing/2014/chart" uri="{C3380CC4-5D6E-409C-BE32-E72D297353CC}">
              <c16:uniqueId val="{00000004-F819-48F3-AD7F-08562F12066F}"/>
            </c:ext>
          </c:extLst>
        </c:ser>
        <c:dLbls>
          <c:dLblPos val="outEnd"/>
          <c:showLegendKey val="0"/>
          <c:showVal val="1"/>
          <c:showCatName val="0"/>
          <c:showSerName val="0"/>
          <c:showPercent val="0"/>
          <c:showBubbleSize val="0"/>
        </c:dLbls>
        <c:gapWidth val="219"/>
        <c:overlap val="-27"/>
        <c:axId val="522067480"/>
        <c:axId val="522067872"/>
      </c:barChart>
      <c:catAx>
        <c:axId val="522067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Tahoma" panose="020B0604030504040204" pitchFamily="34" charset="0"/>
                <a:cs typeface="Arial" panose="020B0604020202020204" pitchFamily="34" charset="0"/>
              </a:defRPr>
            </a:pPr>
            <a:endParaRPr lang="en-US"/>
          </a:p>
        </c:txPr>
        <c:crossAx val="522067872"/>
        <c:crosses val="autoZero"/>
        <c:auto val="1"/>
        <c:lblAlgn val="ctr"/>
        <c:lblOffset val="100"/>
        <c:noMultiLvlLbl val="0"/>
      </c:catAx>
      <c:valAx>
        <c:axId val="5220678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5220674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334B6A-A8B0-4D79-95AA-07CFEFB5DC10}" type="datetimeFigureOut">
              <a:rPr lang="en-US" smtClean="0"/>
              <a:t>7/12/2022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217DFD-5DCB-4BA5-9B07-6D478A031257}" type="slidenum">
              <a:rPr lang="en-US" smtClean="0"/>
              <a:t>‹#›</a:t>
            </a:fld>
            <a:endParaRPr lang="en-US"/>
          </a:p>
        </p:txBody>
      </p:sp>
    </p:spTree>
    <p:extLst>
      <p:ext uri="{BB962C8B-B14F-4D97-AF65-F5344CB8AC3E}">
        <p14:creationId xmlns:p14="http://schemas.microsoft.com/office/powerpoint/2010/main" val="131894795"/>
      </p:ext>
    </p:extLst>
  </p:cSld>
  <p:clrMap bg1="lt1" tx1="dk1" bg2="lt2" tx2="dk2" accent1="accent1" accent2="accent2" accent3="accent3" accent4="accent4" accent5="accent5" accent6="accent6" hlink="hlink" folHlink="folHlink"/>
  <p:notesStyle>
    <a:lvl1pPr marL="0" algn="l" defTabSz="855878" rtl="0" eaLnBrk="1" latinLnBrk="0" hangingPunct="1">
      <a:defRPr sz="1123" kern="1200">
        <a:solidFill>
          <a:schemeClr val="tx1"/>
        </a:solidFill>
        <a:latin typeface="+mn-lt"/>
        <a:ea typeface="+mn-ea"/>
        <a:cs typeface="+mn-cs"/>
      </a:defRPr>
    </a:lvl1pPr>
    <a:lvl2pPr marL="427939" algn="l" defTabSz="855878" rtl="0" eaLnBrk="1" latinLnBrk="0" hangingPunct="1">
      <a:defRPr sz="1123" kern="1200">
        <a:solidFill>
          <a:schemeClr val="tx1"/>
        </a:solidFill>
        <a:latin typeface="+mn-lt"/>
        <a:ea typeface="+mn-ea"/>
        <a:cs typeface="+mn-cs"/>
      </a:defRPr>
    </a:lvl2pPr>
    <a:lvl3pPr marL="855878" algn="l" defTabSz="855878" rtl="0" eaLnBrk="1" latinLnBrk="0" hangingPunct="1">
      <a:defRPr sz="1123" kern="1200">
        <a:solidFill>
          <a:schemeClr val="tx1"/>
        </a:solidFill>
        <a:latin typeface="+mn-lt"/>
        <a:ea typeface="+mn-ea"/>
        <a:cs typeface="+mn-cs"/>
      </a:defRPr>
    </a:lvl3pPr>
    <a:lvl4pPr marL="1283818" algn="l" defTabSz="855878" rtl="0" eaLnBrk="1" latinLnBrk="0" hangingPunct="1">
      <a:defRPr sz="1123" kern="1200">
        <a:solidFill>
          <a:schemeClr val="tx1"/>
        </a:solidFill>
        <a:latin typeface="+mn-lt"/>
        <a:ea typeface="+mn-ea"/>
        <a:cs typeface="+mn-cs"/>
      </a:defRPr>
    </a:lvl4pPr>
    <a:lvl5pPr marL="1711757" algn="l" defTabSz="855878" rtl="0" eaLnBrk="1" latinLnBrk="0" hangingPunct="1">
      <a:defRPr sz="1123" kern="1200">
        <a:solidFill>
          <a:schemeClr val="tx1"/>
        </a:solidFill>
        <a:latin typeface="+mn-lt"/>
        <a:ea typeface="+mn-ea"/>
        <a:cs typeface="+mn-cs"/>
      </a:defRPr>
    </a:lvl5pPr>
    <a:lvl6pPr marL="2139696" algn="l" defTabSz="855878" rtl="0" eaLnBrk="1" latinLnBrk="0" hangingPunct="1">
      <a:defRPr sz="1123" kern="1200">
        <a:solidFill>
          <a:schemeClr val="tx1"/>
        </a:solidFill>
        <a:latin typeface="+mn-lt"/>
        <a:ea typeface="+mn-ea"/>
        <a:cs typeface="+mn-cs"/>
      </a:defRPr>
    </a:lvl6pPr>
    <a:lvl7pPr marL="2567635" algn="l" defTabSz="855878" rtl="0" eaLnBrk="1" latinLnBrk="0" hangingPunct="1">
      <a:defRPr sz="1123" kern="1200">
        <a:solidFill>
          <a:schemeClr val="tx1"/>
        </a:solidFill>
        <a:latin typeface="+mn-lt"/>
        <a:ea typeface="+mn-ea"/>
        <a:cs typeface="+mn-cs"/>
      </a:defRPr>
    </a:lvl7pPr>
    <a:lvl8pPr marL="2995574" algn="l" defTabSz="855878" rtl="0" eaLnBrk="1" latinLnBrk="0" hangingPunct="1">
      <a:defRPr sz="1123" kern="1200">
        <a:solidFill>
          <a:schemeClr val="tx1"/>
        </a:solidFill>
        <a:latin typeface="+mn-lt"/>
        <a:ea typeface="+mn-ea"/>
        <a:cs typeface="+mn-cs"/>
      </a:defRPr>
    </a:lvl8pPr>
    <a:lvl9pPr marL="3423514" algn="l" defTabSz="855878" rtl="0" eaLnBrk="1" latinLnBrk="0" hangingPunct="1">
      <a:defRPr sz="112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6788" y="1143000"/>
            <a:ext cx="23844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005BAF-08F8-4001-B14D-FFC28376B65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8956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8252119"/>
      </p:ext>
    </p:extLst>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033862036"/>
      </p:ext>
    </p:extLst>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47286811"/>
      </p:ext>
    </p:extLst>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userDrawn="1"/>
        </p:nvSpPr>
        <p:spPr>
          <a:xfrm>
            <a:off x="-8733" y="0"/>
            <a:ext cx="7781133" cy="9626933"/>
          </a:xfrm>
          <a:prstGeom prst="rect">
            <a:avLst/>
          </a:prstGeom>
          <a:gradFill>
            <a:gsLst>
              <a:gs pos="0">
                <a:schemeClr val="bg2"/>
              </a:gs>
              <a:gs pos="74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52" dirty="0">
              <a:solidFill>
                <a:prstClr val="white"/>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33" y="9626933"/>
            <a:ext cx="7781133" cy="462461"/>
          </a:xfrm>
          <a:prstGeom prst="rect">
            <a:avLst/>
          </a:prstGeom>
        </p:spPr>
      </p:pic>
      <p:pic>
        <p:nvPicPr>
          <p:cNvPr id="9" name="Picture 8"/>
          <p:cNvPicPr>
            <a:picLocks noChangeAspect="1"/>
          </p:cNvPicPr>
          <p:nvPr userDrawn="1"/>
        </p:nvPicPr>
        <p:blipFill rotWithShape="1">
          <a:blip r:embed="rId3" cstate="print">
            <a:alphaModFix amt="20000"/>
            <a:extLst>
              <a:ext uri="{28A0092B-C50C-407E-A947-70E740481C1C}">
                <a14:useLocalDpi xmlns:a14="http://schemas.microsoft.com/office/drawing/2010/main" val="0"/>
              </a:ext>
            </a:extLst>
          </a:blip>
          <a:srcRect l="10195" t="24451" r="17343" b="41364"/>
          <a:stretch/>
        </p:blipFill>
        <p:spPr>
          <a:xfrm>
            <a:off x="-12303" y="6729549"/>
            <a:ext cx="7784703" cy="2911182"/>
          </a:xfrm>
          <a:prstGeom prst="rect">
            <a:avLst/>
          </a:prstGeom>
        </p:spPr>
      </p:pic>
    </p:spTree>
    <p:extLst>
      <p:ext uri="{BB962C8B-B14F-4D97-AF65-F5344CB8AC3E}">
        <p14:creationId xmlns:p14="http://schemas.microsoft.com/office/powerpoint/2010/main" val="86865651"/>
      </p:ext>
    </p:extLst>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54674681"/>
      </p:ext>
    </p:extLst>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3342446"/>
      </p:ext>
    </p:extLst>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69740168"/>
      </p:ext>
    </p:extLst>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325679224"/>
      </p:ext>
    </p:extLst>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36061714"/>
      </p:ext>
    </p:extLst>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151245"/>
      </p:ext>
    </p:extLst>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81450090"/>
      </p:ext>
    </p:extLst>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8A18A5F0-675A-48C5-AFB6-48016E064285}" type="datetimeFigureOut">
              <a:rPr lang="en-US" smtClean="0">
                <a:solidFill>
                  <a:prstClr val="black">
                    <a:tint val="75000"/>
                  </a:prstClr>
                </a:solidFill>
              </a:rPr>
              <a:pPr/>
              <a:t>7/12/2022</a:t>
            </a:fld>
            <a:endParaRPr lang="en-US" dirty="0">
              <a:solidFill>
                <a:prstClr val="black">
                  <a:tint val="75000"/>
                </a:prstClr>
              </a:solidFill>
            </a:endParaRPr>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05D1244-061F-40AA-835C-19ABC646EF5E}"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048994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fade/>
  </p:transition>
  <p:timing>
    <p:tnLst>
      <p:par>
        <p:cTn id="1" dur="indefinite" restart="never" nodeType="tmRoot"/>
      </p:par>
    </p:tnLst>
  </p:timing>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999830" y="955503"/>
            <a:ext cx="5783580" cy="1043470"/>
          </a:xfrm>
        </p:spPr>
        <p:txBody>
          <a:bodyPr>
            <a:normAutofit/>
          </a:bodyPr>
          <a:lstStyle/>
          <a:p>
            <a:pPr algn="ctr">
              <a:lnSpc>
                <a:spcPct val="125000"/>
              </a:lnSpc>
            </a:pPr>
            <a:r>
              <a:rPr lang="en-US" sz="1500" b="1" dirty="0">
                <a:solidFill>
                  <a:srgbClr val="1F3667"/>
                </a:solidFill>
                <a:latin typeface="Tahoma" panose="020B0604030504040204" pitchFamily="34" charset="0"/>
                <a:ea typeface="Tahoma" panose="020B0604030504040204" pitchFamily="34" charset="0"/>
                <a:cs typeface="Tahoma" panose="020B0604030504040204" pitchFamily="34" charset="0"/>
              </a:rPr>
              <a:t>Competence Assessment and Structured Educational Remediation: Long-Term Impact on the Quality of Care Provided by Disciplined Physicians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7720" y="236252"/>
            <a:ext cx="1047800" cy="655352"/>
          </a:xfrm>
          <a:prstGeom prst="rect">
            <a:avLst/>
          </a:prstGeom>
        </p:spPr>
      </p:pic>
      <p:sp>
        <p:nvSpPr>
          <p:cNvPr id="14" name="Title 2"/>
          <p:cNvSpPr txBox="1">
            <a:spLocks/>
          </p:cNvSpPr>
          <p:nvPr/>
        </p:nvSpPr>
        <p:spPr>
          <a:xfrm>
            <a:off x="999830" y="9111495"/>
            <a:ext cx="5783580" cy="447052"/>
          </a:xfrm>
          <a:prstGeom prst="rect">
            <a:avLst/>
          </a:prstGeom>
        </p:spPr>
        <p:txBody>
          <a:bodyPr vert="horz" lIns="27940" tIns="13970" rIns="27940" bIns="13970" rtlCol="0" anchor="ctr">
            <a:normAutofit/>
          </a:bodyPr>
          <a:lst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a:lstStyle>
          <a:p>
            <a:pPr algn="ctr">
              <a:lnSpc>
                <a:spcPct val="125000"/>
              </a:lnSpc>
            </a:pPr>
            <a:r>
              <a:rPr lang="en-US" sz="1100" b="1" dirty="0">
                <a:solidFill>
                  <a:srgbClr val="1F3667"/>
                </a:solidFill>
                <a:latin typeface="Tahoma" panose="020B0604030504040204" pitchFamily="34" charset="0"/>
                <a:ea typeface="Tahoma" panose="020B0604030504040204" pitchFamily="34" charset="0"/>
                <a:cs typeface="Tahoma" panose="020B0604030504040204" pitchFamily="34" charset="0"/>
              </a:rPr>
              <a:t>Read the full peer-reviewed paper in </a:t>
            </a:r>
            <a:r>
              <a:rPr lang="en-US" sz="1100" b="1" dirty="0" smtClean="0">
                <a:solidFill>
                  <a:srgbClr val="1F3667"/>
                </a:solidFill>
                <a:latin typeface="Tahoma" panose="020B0604030504040204" pitchFamily="34" charset="0"/>
                <a:ea typeface="Tahoma" panose="020B0604030504040204" pitchFamily="34" charset="0"/>
                <a:cs typeface="Tahoma" panose="020B0604030504040204" pitchFamily="34" charset="0"/>
              </a:rPr>
              <a:t>the </a:t>
            </a:r>
            <a:endParaRPr lang="en-US" sz="1100" b="1" dirty="0">
              <a:solidFill>
                <a:srgbClr val="1F3667"/>
              </a:solidFill>
              <a:latin typeface="Tahoma" panose="020B0604030504040204" pitchFamily="34" charset="0"/>
              <a:ea typeface="Tahoma" panose="020B0604030504040204" pitchFamily="34" charset="0"/>
              <a:cs typeface="Tahoma" panose="020B0604030504040204" pitchFamily="34" charset="0"/>
            </a:endParaRPr>
          </a:p>
          <a:p>
            <a:pPr algn="ctr">
              <a:lnSpc>
                <a:spcPct val="125000"/>
              </a:lnSpc>
            </a:pPr>
            <a:r>
              <a:rPr lang="en-US" sz="1100" b="1" dirty="0">
                <a:solidFill>
                  <a:srgbClr val="1F3667"/>
                </a:solidFill>
                <a:latin typeface="Tahoma" panose="020B0604030504040204" pitchFamily="34" charset="0"/>
                <a:ea typeface="Tahoma" panose="020B0604030504040204" pitchFamily="34" charset="0"/>
                <a:cs typeface="Tahoma" panose="020B0604030504040204" pitchFamily="34" charset="0"/>
              </a:rPr>
              <a:t>Journal of Medical Regulation</a:t>
            </a:r>
          </a:p>
        </p:txBody>
      </p:sp>
      <p:sp>
        <p:nvSpPr>
          <p:cNvPr id="6" name="TextBox 5"/>
          <p:cNvSpPr txBox="1"/>
          <p:nvPr/>
        </p:nvSpPr>
        <p:spPr>
          <a:xfrm>
            <a:off x="918923" y="2725617"/>
            <a:ext cx="5945395" cy="523220"/>
          </a:xfrm>
          <a:prstGeom prst="rect">
            <a:avLst/>
          </a:prstGeom>
          <a:noFill/>
        </p:spPr>
        <p:txBody>
          <a:bodyPr wrap="square" rtlCol="0">
            <a:spAutoFit/>
          </a:bodyPr>
          <a:lstStyle/>
          <a:p>
            <a:pPr algn="ctr" defTabSz="503018"/>
            <a:r>
              <a:rPr lang="en-US" sz="1400" b="1" dirty="0">
                <a:solidFill>
                  <a:prstClr val="black"/>
                </a:solidFill>
                <a:latin typeface="Tahoma" panose="020B0604030504040204" pitchFamily="34" charset="0"/>
                <a:ea typeface="Tahoma" panose="020B0604030504040204" pitchFamily="34" charset="0"/>
                <a:cs typeface="Tahoma" panose="020B0604030504040204" pitchFamily="34" charset="0"/>
              </a:rPr>
              <a:t>Percent of Charts in </a:t>
            </a:r>
            <a:r>
              <a:rPr lang="en-US" sz="14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which Quality </a:t>
            </a:r>
            <a:r>
              <a:rPr lang="en-US" sz="1400" b="1" dirty="0">
                <a:solidFill>
                  <a:prstClr val="black"/>
                </a:solidFill>
                <a:latin typeface="Tahoma" panose="020B0604030504040204" pitchFamily="34" charset="0"/>
                <a:ea typeface="Tahoma" panose="020B0604030504040204" pitchFamily="34" charset="0"/>
                <a:cs typeface="Tahoma" panose="020B0604030504040204" pitchFamily="34" charset="0"/>
              </a:rPr>
              <a:t>of Care </a:t>
            </a:r>
            <a:endParaRPr lang="en-US" sz="1400" b="1" dirty="0" smtClean="0">
              <a:solidFill>
                <a:prstClr val="black"/>
              </a:solidFill>
              <a:latin typeface="Tahoma" panose="020B0604030504040204" pitchFamily="34" charset="0"/>
              <a:ea typeface="Tahoma" panose="020B0604030504040204" pitchFamily="34" charset="0"/>
              <a:cs typeface="Tahoma" panose="020B0604030504040204" pitchFamily="34" charset="0"/>
            </a:endParaRPr>
          </a:p>
          <a:p>
            <a:pPr algn="ctr" defTabSz="503018"/>
            <a:r>
              <a:rPr lang="en-US" sz="14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Failed </a:t>
            </a:r>
            <a:r>
              <a:rPr lang="en-US" sz="1400" b="1" dirty="0">
                <a:solidFill>
                  <a:prstClr val="black"/>
                </a:solidFill>
                <a:latin typeface="Tahoma" panose="020B0604030504040204" pitchFamily="34" charset="0"/>
                <a:ea typeface="Tahoma" panose="020B0604030504040204" pitchFamily="34" charset="0"/>
                <a:cs typeface="Tahoma" panose="020B0604030504040204" pitchFamily="34" charset="0"/>
              </a:rPr>
              <a:t>to Meet </a:t>
            </a:r>
            <a:r>
              <a:rPr lang="en-US" sz="14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Generally </a:t>
            </a:r>
            <a:r>
              <a:rPr lang="en-US" sz="1400" b="1" dirty="0">
                <a:solidFill>
                  <a:prstClr val="black"/>
                </a:solidFill>
                <a:latin typeface="Tahoma" panose="020B0604030504040204" pitchFamily="34" charset="0"/>
                <a:ea typeface="Tahoma" panose="020B0604030504040204" pitchFamily="34" charset="0"/>
                <a:cs typeface="Tahoma" panose="020B0604030504040204" pitchFamily="34" charset="0"/>
              </a:rPr>
              <a:t>Accepted Standards</a:t>
            </a:r>
          </a:p>
        </p:txBody>
      </p:sp>
      <p:sp>
        <p:nvSpPr>
          <p:cNvPr id="8" name="TextBox 7"/>
          <p:cNvSpPr txBox="1"/>
          <p:nvPr/>
        </p:nvSpPr>
        <p:spPr>
          <a:xfrm>
            <a:off x="730916" y="6105450"/>
            <a:ext cx="6321408" cy="692497"/>
          </a:xfrm>
          <a:prstGeom prst="rect">
            <a:avLst/>
          </a:prstGeom>
          <a:noFill/>
        </p:spPr>
        <p:txBody>
          <a:bodyPr wrap="square" rtlCol="0">
            <a:spAutoFit/>
          </a:bodyPr>
          <a:lstStyle/>
          <a:p>
            <a:pPr algn="ctr" defTabSz="503018"/>
            <a:r>
              <a:rPr lang="en-US" sz="1300" b="1" dirty="0">
                <a:solidFill>
                  <a:prstClr val="black"/>
                </a:solidFill>
                <a:latin typeface="Avenir LT Std 45 Book" panose="020B0502020203020204" pitchFamily="34" charset="0"/>
              </a:rPr>
              <a:t>Charts submitted by CPEP Assessment and Education “alumni” were </a:t>
            </a:r>
            <a:r>
              <a:rPr lang="en-US" sz="1300" b="1" i="1" u="sng" dirty="0">
                <a:solidFill>
                  <a:prstClr val="black"/>
                </a:solidFill>
                <a:latin typeface="Avenir LT Std 45 Book" panose="020B0502020203020204" pitchFamily="34" charset="0"/>
              </a:rPr>
              <a:t>5.49 times less likely</a:t>
            </a:r>
            <a:r>
              <a:rPr lang="en-US" sz="1300" b="1" i="1" dirty="0">
                <a:solidFill>
                  <a:prstClr val="black"/>
                </a:solidFill>
                <a:latin typeface="Avenir LT Std 45 Book" panose="020B0502020203020204" pitchFamily="34" charset="0"/>
              </a:rPr>
              <a:t> </a:t>
            </a:r>
            <a:r>
              <a:rPr lang="en-US" sz="1300" b="1" dirty="0">
                <a:solidFill>
                  <a:prstClr val="black"/>
                </a:solidFill>
                <a:latin typeface="Avenir LT Std 45 Book" panose="020B0502020203020204" pitchFamily="34" charset="0"/>
              </a:rPr>
              <a:t>to indicate care that failed to meet generally accepted standards than those submitted by physicians in monitoring only</a:t>
            </a:r>
          </a:p>
        </p:txBody>
      </p:sp>
      <p:sp>
        <p:nvSpPr>
          <p:cNvPr id="7" name="TextBox 6"/>
          <p:cNvSpPr txBox="1"/>
          <p:nvPr/>
        </p:nvSpPr>
        <p:spPr>
          <a:xfrm>
            <a:off x="3574871" y="5751593"/>
            <a:ext cx="935448" cy="246221"/>
          </a:xfrm>
          <a:prstGeom prst="rect">
            <a:avLst/>
          </a:prstGeom>
          <a:noFill/>
        </p:spPr>
        <p:txBody>
          <a:bodyPr wrap="square" rtlCol="0">
            <a:spAutoFit/>
          </a:bodyPr>
          <a:lstStyle/>
          <a:p>
            <a:pPr algn="ctr" defTabSz="503018"/>
            <a:r>
              <a:rPr lang="en-US" sz="1000" b="1" dirty="0">
                <a:solidFill>
                  <a:prstClr val="black"/>
                </a:solidFill>
                <a:latin typeface="Avenir LT Std 45 Book" panose="020B0502020203020204" pitchFamily="34" charset="0"/>
              </a:rPr>
              <a:t>P&lt;.0001</a:t>
            </a:r>
          </a:p>
        </p:txBody>
      </p:sp>
      <p:graphicFrame>
        <p:nvGraphicFramePr>
          <p:cNvPr id="9" name="Chart 8"/>
          <p:cNvGraphicFramePr/>
          <p:nvPr>
            <p:extLst>
              <p:ext uri="{D42A27DB-BD31-4B8C-83A1-F6EECF244321}">
                <p14:modId xmlns:p14="http://schemas.microsoft.com/office/powerpoint/2010/main" val="2128240950"/>
              </p:ext>
            </p:extLst>
          </p:nvPr>
        </p:nvGraphicFramePr>
        <p:xfrm>
          <a:off x="643924" y="3422256"/>
          <a:ext cx="6495393" cy="2415577"/>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536718" y="7065564"/>
            <a:ext cx="6709805" cy="1900520"/>
          </a:xfrm>
          <a:prstGeom prst="rect">
            <a:avLst/>
          </a:prstGeom>
          <a:noFill/>
        </p:spPr>
        <p:txBody>
          <a:bodyPr wrap="square" rtlCol="0">
            <a:spAutoFit/>
          </a:bodyPr>
          <a:lstStyle/>
          <a:p>
            <a:pPr algn="ctr">
              <a:spcBef>
                <a:spcPts val="306"/>
              </a:spcBef>
            </a:pPr>
            <a:r>
              <a:rPr lang="en-US" sz="1400" b="1" dirty="0" smtClean="0">
                <a:latin typeface="Avenir LT Std 45 Book" panose="020B0502020203020204" pitchFamily="34" charset="0"/>
              </a:rPr>
              <a:t>Key Take-</a:t>
            </a:r>
            <a:r>
              <a:rPr lang="en-US" sz="1400" b="1" dirty="0" err="1" smtClean="0">
                <a:latin typeface="Avenir LT Std 45 Book" panose="020B0502020203020204" pitchFamily="34" charset="0"/>
              </a:rPr>
              <a:t>Aways</a:t>
            </a:r>
            <a:endParaRPr lang="en-US" sz="1400" b="1" dirty="0" smtClean="0">
              <a:latin typeface="Avenir LT Std 45 Book" panose="020B0502020203020204" pitchFamily="34" charset="0"/>
            </a:endParaRPr>
          </a:p>
          <a:p>
            <a:pPr marL="87325" indent="-87325">
              <a:spcBef>
                <a:spcPts val="306"/>
              </a:spcBef>
              <a:buFont typeface="Arial" panose="020B0604020202020204" pitchFamily="34" charset="0"/>
              <a:buChar char="•"/>
            </a:pPr>
            <a:r>
              <a:rPr lang="en-US" sz="1200" dirty="0" smtClean="0">
                <a:latin typeface="Avenir LT Std 45 Book" panose="020B0502020203020204" pitchFamily="34" charset="0"/>
              </a:rPr>
              <a:t>We </a:t>
            </a:r>
            <a:r>
              <a:rPr lang="en-US" sz="1200" dirty="0">
                <a:latin typeface="Avenir LT Std 45 Book" panose="020B0502020203020204" pitchFamily="34" charset="0"/>
              </a:rPr>
              <a:t>believe that this data indicates that the longitudinal practice-based education model that CPEP uses is effective, as demonstrated by comparing the care ratings in these two groups. </a:t>
            </a:r>
          </a:p>
          <a:p>
            <a:pPr marL="87325" indent="-87325">
              <a:spcBef>
                <a:spcPts val="306"/>
              </a:spcBef>
              <a:buFont typeface="Arial" panose="020B0604020202020204" pitchFamily="34" charset="0"/>
              <a:buChar char="•"/>
            </a:pPr>
            <a:r>
              <a:rPr lang="en-US" sz="1200" dirty="0">
                <a:latin typeface="Avenir LT Std 45 Book" panose="020B0502020203020204" pitchFamily="34" charset="0"/>
              </a:rPr>
              <a:t>This is even more impressive given that medical boards may be more likely to require physicians who are perceived as having greater deficits to complete assessment and educational intervention as compared to simply monitoring them. </a:t>
            </a:r>
          </a:p>
          <a:p>
            <a:pPr marL="87325" indent="-87325">
              <a:spcBef>
                <a:spcPts val="306"/>
              </a:spcBef>
              <a:buFont typeface="Arial" panose="020B0604020202020204" pitchFamily="34" charset="0"/>
              <a:buChar char="•"/>
            </a:pPr>
            <a:r>
              <a:rPr lang="en-US" sz="1200" dirty="0">
                <a:latin typeface="Avenir LT Std 45 Book" panose="020B0502020203020204" pitchFamily="34" charset="0"/>
              </a:rPr>
              <a:t>This study suggests that completion of a competence assessment/education intervention program is an effective means of achieving acceptable quality of care that is sustained over time </a:t>
            </a:r>
            <a:r>
              <a:rPr lang="en-US" sz="1200" i="1" dirty="0">
                <a:latin typeface="Avenir LT Std 45 Book" panose="020B0502020203020204" pitchFamily="34" charset="0"/>
              </a:rPr>
              <a:t>after</a:t>
            </a:r>
            <a:r>
              <a:rPr lang="en-US" sz="1200" dirty="0">
                <a:latin typeface="Avenir LT Std 45 Book" panose="020B0502020203020204" pitchFamily="34" charset="0"/>
              </a:rPr>
              <a:t> completion of the intervention</a:t>
            </a:r>
            <a:r>
              <a:rPr lang="en-US" sz="1200" dirty="0" smtClean="0">
                <a:latin typeface="Avenir LT Std 45 Book" panose="020B0502020203020204" pitchFamily="34" charset="0"/>
              </a:rPr>
              <a:t>.</a:t>
            </a:r>
            <a:endParaRPr lang="en-US" sz="1200" dirty="0">
              <a:latin typeface="Avenir LT Std 45 Book" panose="020B0502020203020204" pitchFamily="34" charset="0"/>
            </a:endParaRPr>
          </a:p>
        </p:txBody>
      </p:sp>
      <p:sp>
        <p:nvSpPr>
          <p:cNvPr id="16" name="Title 2"/>
          <p:cNvSpPr txBox="1">
            <a:spLocks/>
          </p:cNvSpPr>
          <p:nvPr/>
        </p:nvSpPr>
        <p:spPr>
          <a:xfrm>
            <a:off x="832926" y="1948667"/>
            <a:ext cx="6117389" cy="672072"/>
          </a:xfrm>
          <a:prstGeom prst="rect">
            <a:avLst/>
          </a:prstGeom>
        </p:spPr>
        <p:txBody>
          <a:bodyPr vert="horz" lIns="27940" tIns="13970" rIns="27940" bIns="13970" rtlCol="0" anchor="ctr">
            <a:noAutofit/>
          </a:bodyPr>
          <a:lst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a:lstStyle>
          <a:p>
            <a:pPr algn="ctr">
              <a:lnSpc>
                <a:spcPct val="125000"/>
              </a:lnSpc>
            </a:pPr>
            <a:r>
              <a:rPr lang="en-US" sz="1222" dirty="0">
                <a:solidFill>
                  <a:srgbClr val="1F3667"/>
                </a:solidFill>
                <a:latin typeface="Tahoma" panose="020B0604030504040204" pitchFamily="34" charset="0"/>
                <a:ea typeface="Tahoma" panose="020B0604030504040204" pitchFamily="34" charset="0"/>
                <a:cs typeface="Tahoma" panose="020B0604030504040204" pitchFamily="34" charset="0"/>
              </a:rPr>
              <a:t>A retrospective study of charts (n=2073) from CPEP’s Practice Monitoring Program comparing charts submitted by licensees referred for monitoring only with those who completed a CPEP assessment and educational intervention prior to monitoring</a:t>
            </a:r>
          </a:p>
        </p:txBody>
      </p:sp>
    </p:spTree>
    <p:extLst>
      <p:ext uri="{BB962C8B-B14F-4D97-AF65-F5344CB8AC3E}">
        <p14:creationId xmlns:p14="http://schemas.microsoft.com/office/powerpoint/2010/main" val="908641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320</TotalTime>
  <Words>215</Words>
  <Application>Microsoft Office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LT Std 45 Book</vt:lpstr>
      <vt:lpstr>Calibri</vt:lpstr>
      <vt:lpstr>Calibri Light</vt:lpstr>
      <vt:lpstr>Tahoma</vt:lpstr>
      <vt:lpstr>2_Office Theme</vt:lpstr>
      <vt:lpstr>Competence Assessment and Structured Educational Remediation: Long-Term Impact on the Quality of Care Provided by Disciplined Physicians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Results: Quality of Care Substandard Care</dc:title>
  <dc:creator>Bill O'Neill</dc:creator>
  <cp:lastModifiedBy>Bill O'Neill</cp:lastModifiedBy>
  <cp:revision>22</cp:revision>
  <dcterms:created xsi:type="dcterms:W3CDTF">2022-04-18T18:03:38Z</dcterms:created>
  <dcterms:modified xsi:type="dcterms:W3CDTF">2022-07-12T14:45:15Z</dcterms:modified>
</cp:coreProperties>
</file>