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27"/>
  </p:notesMasterIdLst>
  <p:handoutMasterIdLst>
    <p:handoutMasterId r:id="rId28"/>
  </p:handoutMasterIdLst>
  <p:sldIdLst>
    <p:sldId id="257" r:id="rId3"/>
    <p:sldId id="2145727796" r:id="rId4"/>
    <p:sldId id="501" r:id="rId5"/>
    <p:sldId id="537" r:id="rId6"/>
    <p:sldId id="2145727809" r:id="rId7"/>
    <p:sldId id="2145727808" r:id="rId8"/>
    <p:sldId id="2145727812" r:id="rId9"/>
    <p:sldId id="1307" r:id="rId10"/>
    <p:sldId id="305" r:id="rId11"/>
    <p:sldId id="306" r:id="rId12"/>
    <p:sldId id="296" r:id="rId13"/>
    <p:sldId id="264" r:id="rId14"/>
    <p:sldId id="2145727816" r:id="rId15"/>
    <p:sldId id="1252" r:id="rId16"/>
    <p:sldId id="1296" r:id="rId17"/>
    <p:sldId id="1309" r:id="rId18"/>
    <p:sldId id="2145727802" r:id="rId19"/>
    <p:sldId id="2145727804" r:id="rId20"/>
    <p:sldId id="2145727813" r:id="rId21"/>
    <p:sldId id="2145727814" r:id="rId22"/>
    <p:sldId id="2145727778" r:id="rId23"/>
    <p:sldId id="2145727815" r:id="rId24"/>
    <p:sldId id="275" r:id="rId25"/>
    <p:sldId id="2145727805"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ECE77A"/>
    <a:srgbClr val="3DA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8" autoAdjust="0"/>
    <p:restoredTop sz="94660"/>
  </p:normalViewPr>
  <p:slideViewPr>
    <p:cSldViewPr snapToGrid="0">
      <p:cViewPr varScale="1">
        <p:scale>
          <a:sx n="101" d="100"/>
          <a:sy n="101" d="100"/>
        </p:scale>
        <p:origin x="852"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45" d="100"/>
          <a:sy n="45" d="100"/>
        </p:scale>
        <p:origin x="2694" y="1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oneill\Downloads\report1733769487370.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Sheet2!$A$6</c:f>
              <c:strCache>
                <c:ptCount val="1"/>
                <c:pt idx="0">
                  <c:v>Count of Program: Program</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Sheet2!$B$5:$K$5</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Sheet2!$B$6:$K$6</c:f>
              <c:numCache>
                <c:formatCode>General</c:formatCode>
                <c:ptCount val="10"/>
                <c:pt idx="0">
                  <c:v>465</c:v>
                </c:pt>
                <c:pt idx="1">
                  <c:v>487</c:v>
                </c:pt>
                <c:pt idx="2">
                  <c:v>537</c:v>
                </c:pt>
                <c:pt idx="3">
                  <c:v>572</c:v>
                </c:pt>
                <c:pt idx="4">
                  <c:v>734</c:v>
                </c:pt>
                <c:pt idx="5">
                  <c:v>707</c:v>
                </c:pt>
                <c:pt idx="6">
                  <c:v>826</c:v>
                </c:pt>
                <c:pt idx="7">
                  <c:v>790</c:v>
                </c:pt>
                <c:pt idx="8">
                  <c:v>747</c:v>
                </c:pt>
                <c:pt idx="9">
                  <c:v>761</c:v>
                </c:pt>
              </c:numCache>
            </c:numRef>
          </c:val>
          <c:extLst>
            <c:ext xmlns:c16="http://schemas.microsoft.com/office/drawing/2014/chart" uri="{C3380CC4-5D6E-409C-BE32-E72D297353CC}">
              <c16:uniqueId val="{00000000-D8AF-457D-BA9A-FBF3825AA1A7}"/>
            </c:ext>
          </c:extLst>
        </c:ser>
        <c:dLbls>
          <c:dLblPos val="outEnd"/>
          <c:showLegendKey val="0"/>
          <c:showVal val="1"/>
          <c:showCatName val="0"/>
          <c:showSerName val="0"/>
          <c:showPercent val="0"/>
          <c:showBubbleSize val="0"/>
        </c:dLbls>
        <c:gapWidth val="219"/>
        <c:overlap val="-27"/>
        <c:axId val="993727984"/>
        <c:axId val="993727504"/>
      </c:barChart>
      <c:catAx>
        <c:axId val="99372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93727504"/>
        <c:crosses val="autoZero"/>
        <c:auto val="1"/>
        <c:lblAlgn val="ctr"/>
        <c:lblOffset val="100"/>
        <c:noMultiLvlLbl val="0"/>
      </c:catAx>
      <c:valAx>
        <c:axId val="993727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93727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4BA00-447B-40F8-8F00-38CD25589321}"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B70CBC68-D165-46D6-A66B-5411910D3A44}">
      <dgm:prSet custT="1"/>
      <dgm:spPr>
        <a:solidFill>
          <a:srgbClr val="D46112"/>
        </a:solidFill>
      </dgm:spPr>
      <dgm:t>
        <a:bodyPr/>
        <a:lstStyle/>
        <a:p>
          <a:r>
            <a:rPr lang="en-US" sz="2400" b="1" kern="1200" dirty="0">
              <a:latin typeface="Calibri" panose="020F0502020204030204"/>
              <a:ea typeface="+mn-ea"/>
              <a:cs typeface="+mn-cs"/>
            </a:rPr>
            <a:t>Internist sent unwanted texts of flirtatious and sexual content to a resident</a:t>
          </a:r>
        </a:p>
      </dgm:t>
    </dgm:pt>
    <dgm:pt modelId="{71128B2A-5733-4580-A12C-640176C21EBA}" type="parTrans" cxnId="{30D830A0-EE82-4027-9E90-EEC84BD900CF}">
      <dgm:prSet/>
      <dgm:spPr/>
      <dgm:t>
        <a:bodyPr/>
        <a:lstStyle/>
        <a:p>
          <a:endParaRPr lang="en-US"/>
        </a:p>
      </dgm:t>
    </dgm:pt>
    <dgm:pt modelId="{9372DE16-C4CF-468F-A396-96F1B2843F66}" type="sibTrans" cxnId="{30D830A0-EE82-4027-9E90-EEC84BD900CF}">
      <dgm:prSet/>
      <dgm:spPr/>
      <dgm:t>
        <a:bodyPr/>
        <a:lstStyle/>
        <a:p>
          <a:endParaRPr lang="en-US"/>
        </a:p>
      </dgm:t>
    </dgm:pt>
    <dgm:pt modelId="{5F3254F3-1A70-4AA3-AF38-A668AC25D7B6}">
      <dgm:prSet custT="1"/>
      <dgm:spPr>
        <a:solidFill>
          <a:srgbClr val="00642D"/>
        </a:solidFill>
      </dgm:spPr>
      <dgm: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General surgeon prescribed a benzodiazepine to spouse on several occasions</a:t>
          </a:r>
        </a:p>
      </dgm:t>
    </dgm:pt>
    <dgm:pt modelId="{805DB4B6-3DF9-4335-8425-719A9EA65A35}" type="parTrans" cxnId="{1D96EED5-FD1B-4146-A3BC-2B48545E845A}">
      <dgm:prSet/>
      <dgm:spPr/>
      <dgm:t>
        <a:bodyPr/>
        <a:lstStyle/>
        <a:p>
          <a:endParaRPr lang="en-US"/>
        </a:p>
      </dgm:t>
    </dgm:pt>
    <dgm:pt modelId="{4CA1BA04-76B1-4153-A306-E0DA3A90C608}" type="sibTrans" cxnId="{1D96EED5-FD1B-4146-A3BC-2B48545E845A}">
      <dgm:prSet/>
      <dgm:spPr/>
      <dgm:t>
        <a:bodyPr/>
        <a:lstStyle/>
        <a:p>
          <a:endParaRPr lang="en-US"/>
        </a:p>
      </dgm:t>
    </dgm:pt>
    <dgm:pt modelId="{1C181A06-2061-443D-9C3D-AE2DEEAD62F3}">
      <dgm:prSet custT="1"/>
      <dgm:spPr>
        <a:solidFill>
          <a:srgbClr val="002060"/>
        </a:solidFill>
      </dgm:spPr>
      <dgm:t>
        <a:bodyPr/>
        <a:lstStyle/>
        <a:p>
          <a:pPr marL="0" lvl="0" indent="0" algn="ctr" defTabSz="1066800">
            <a:lnSpc>
              <a:spcPct val="90000"/>
            </a:lnSpc>
            <a:spcBef>
              <a:spcPct val="0"/>
            </a:spcBef>
            <a:spcAft>
              <a:spcPct val="35000"/>
            </a:spcAft>
            <a:buNone/>
          </a:pPr>
          <a:r>
            <a:rPr lang="en-US" sz="2200" b="1" kern="1200" dirty="0">
              <a:solidFill>
                <a:prstClr val="white"/>
              </a:solidFill>
              <a:latin typeface="Calibri" panose="020F0502020204030204"/>
              <a:ea typeface="+mn-ea"/>
              <a:cs typeface="+mn-cs"/>
            </a:rPr>
            <a:t>Doctor under review for poor documentation goes through other physicians’ patient records to “prove” he’s no different than anyone else</a:t>
          </a:r>
        </a:p>
      </dgm:t>
    </dgm:pt>
    <dgm:pt modelId="{65A4FE9E-78B6-4210-87CC-45035D33B8D3}" type="parTrans" cxnId="{3F492351-2A26-4AA9-82C0-852A705EF1BF}">
      <dgm:prSet/>
      <dgm:spPr/>
      <dgm:t>
        <a:bodyPr/>
        <a:lstStyle/>
        <a:p>
          <a:endParaRPr lang="en-US"/>
        </a:p>
      </dgm:t>
    </dgm:pt>
    <dgm:pt modelId="{2C2B9031-2E9E-4609-A8D2-014DDE46FABA}" type="sibTrans" cxnId="{3F492351-2A26-4AA9-82C0-852A705EF1BF}">
      <dgm:prSet/>
      <dgm:spPr/>
      <dgm:t>
        <a:bodyPr/>
        <a:lstStyle/>
        <a:p>
          <a:endParaRPr lang="en-US"/>
        </a:p>
      </dgm:t>
    </dgm:pt>
    <dgm:pt modelId="{5B681F60-92B2-4336-BF6E-F23034B22D61}">
      <dgm:prSet custT="1"/>
      <dgm:spPr>
        <a:solidFill>
          <a:schemeClr val="tx1">
            <a:lumMod val="65000"/>
            <a:lumOff val="35000"/>
          </a:schemeClr>
        </a:solidFill>
      </dgm:spPr>
      <dgm: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Physician left shift early and did not respond to patient code</a:t>
          </a:r>
        </a:p>
      </dgm:t>
    </dgm:pt>
    <dgm:pt modelId="{F28573F2-AA31-4DBC-8E13-C3C9E15EC726}" type="parTrans" cxnId="{7DE4A56B-EBED-4E2E-B4EE-432C16183F0A}">
      <dgm:prSet/>
      <dgm:spPr/>
      <dgm:t>
        <a:bodyPr/>
        <a:lstStyle/>
        <a:p>
          <a:endParaRPr lang="en-US"/>
        </a:p>
      </dgm:t>
    </dgm:pt>
    <dgm:pt modelId="{2ED37EFC-3B10-464F-8888-18387487012F}" type="sibTrans" cxnId="{7DE4A56B-EBED-4E2E-B4EE-432C16183F0A}">
      <dgm:prSet/>
      <dgm:spPr/>
      <dgm:t>
        <a:bodyPr/>
        <a:lstStyle/>
        <a:p>
          <a:endParaRPr lang="en-US"/>
        </a:p>
      </dgm:t>
    </dgm:pt>
    <dgm:pt modelId="{C3BC82E9-F91D-47D5-8271-B7E4C14F8182}">
      <dgm:prSet custT="1"/>
      <dgm:spPr>
        <a:solidFill>
          <a:schemeClr val="bg2">
            <a:lumMod val="50000"/>
          </a:schemeClr>
        </a:solidFill>
      </dgm:spPr>
      <dgm: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Surgeon yelling and belittling staff in the OR</a:t>
          </a:r>
        </a:p>
      </dgm:t>
    </dgm:pt>
    <dgm:pt modelId="{15F39AF0-83DF-4C9E-9C07-501F38F5BA82}" type="parTrans" cxnId="{39C5612D-3ADA-4C82-AF29-6082BE01AEF1}">
      <dgm:prSet/>
      <dgm:spPr/>
      <dgm:t>
        <a:bodyPr/>
        <a:lstStyle/>
        <a:p>
          <a:endParaRPr lang="en-US"/>
        </a:p>
      </dgm:t>
    </dgm:pt>
    <dgm:pt modelId="{6CC5D60F-15E0-4894-8044-D82024A1E2C6}" type="sibTrans" cxnId="{39C5612D-3ADA-4C82-AF29-6082BE01AEF1}">
      <dgm:prSet/>
      <dgm:spPr/>
      <dgm:t>
        <a:bodyPr/>
        <a:lstStyle/>
        <a:p>
          <a:endParaRPr lang="en-US"/>
        </a:p>
      </dgm:t>
    </dgm:pt>
    <dgm:pt modelId="{D9801E8E-187B-49DD-B1DE-80077E23E0E3}">
      <dgm:prSet custT="1"/>
      <dgm:spPr>
        <a:solidFill>
          <a:srgbClr val="B1510F"/>
        </a:solidFill>
      </dgm:spPr>
      <dgm:t>
        <a:bodyPr/>
        <a:lstStyle/>
        <a:p>
          <a:pPr marL="0" lvl="0" indent="0" algn="ctr" defTabSz="1066800">
            <a:lnSpc>
              <a:spcPct val="90000"/>
            </a:lnSpc>
            <a:spcBef>
              <a:spcPct val="0"/>
            </a:spcBef>
            <a:spcAft>
              <a:spcPct val="35000"/>
            </a:spcAft>
            <a:buNone/>
          </a:pPr>
          <a:r>
            <a:rPr lang="en-US" sz="2200" b="1" kern="1200" dirty="0">
              <a:solidFill>
                <a:prstClr val="white"/>
              </a:solidFill>
              <a:latin typeface="Calibri" panose="020F0502020204030204"/>
              <a:ea typeface="+mn-ea"/>
              <a:cs typeface="+mn-cs"/>
            </a:rPr>
            <a:t>Hospitalist dismissed from 3-year fellowship after first year; represented to the hospital that it was just a 1-year program and did not disclose dismissal</a:t>
          </a:r>
        </a:p>
      </dgm:t>
    </dgm:pt>
    <dgm:pt modelId="{1CDCAF6C-84B6-4C45-9C53-386F09FBEA23}" type="parTrans" cxnId="{329A835D-DA37-443E-9100-97035EF564CF}">
      <dgm:prSet/>
      <dgm:spPr/>
      <dgm:t>
        <a:bodyPr/>
        <a:lstStyle/>
        <a:p>
          <a:endParaRPr lang="en-US"/>
        </a:p>
      </dgm:t>
    </dgm:pt>
    <dgm:pt modelId="{549543F0-480D-436C-962E-43FD8B339674}" type="sibTrans" cxnId="{329A835D-DA37-443E-9100-97035EF564CF}">
      <dgm:prSet/>
      <dgm:spPr/>
      <dgm:t>
        <a:bodyPr/>
        <a:lstStyle/>
        <a:p>
          <a:endParaRPr lang="en-US"/>
        </a:p>
      </dgm:t>
    </dgm:pt>
    <dgm:pt modelId="{342B3704-982A-4A9C-B597-3A00C06BF703}" type="pres">
      <dgm:prSet presAssocID="{C3F4BA00-447B-40F8-8F00-38CD25589321}" presName="diagram" presStyleCnt="0">
        <dgm:presLayoutVars>
          <dgm:dir/>
          <dgm:resizeHandles val="exact"/>
        </dgm:presLayoutVars>
      </dgm:prSet>
      <dgm:spPr/>
    </dgm:pt>
    <dgm:pt modelId="{449AC294-A409-4C0C-90B6-E0D41F32647E}" type="pres">
      <dgm:prSet presAssocID="{B70CBC68-D165-46D6-A66B-5411910D3A44}" presName="node" presStyleLbl="node1" presStyleIdx="0" presStyleCnt="6" custLinFactNeighborX="580">
        <dgm:presLayoutVars>
          <dgm:bulletEnabled val="1"/>
        </dgm:presLayoutVars>
      </dgm:prSet>
      <dgm:spPr/>
    </dgm:pt>
    <dgm:pt modelId="{261F96A2-83FC-4F51-A543-6B0E8FD4D550}" type="pres">
      <dgm:prSet presAssocID="{9372DE16-C4CF-468F-A396-96F1B2843F66}" presName="sibTrans" presStyleCnt="0"/>
      <dgm:spPr/>
    </dgm:pt>
    <dgm:pt modelId="{77BB46DF-C506-42D0-B2A7-305E97A51DBB}" type="pres">
      <dgm:prSet presAssocID="{5F3254F3-1A70-4AA3-AF38-A668AC25D7B6}" presName="node" presStyleLbl="node1" presStyleIdx="1" presStyleCnt="6">
        <dgm:presLayoutVars>
          <dgm:bulletEnabled val="1"/>
        </dgm:presLayoutVars>
      </dgm:prSet>
      <dgm:spPr/>
    </dgm:pt>
    <dgm:pt modelId="{06D05651-9039-4126-81D6-1B7A4E445473}" type="pres">
      <dgm:prSet presAssocID="{4CA1BA04-76B1-4153-A306-E0DA3A90C608}" presName="sibTrans" presStyleCnt="0"/>
      <dgm:spPr/>
    </dgm:pt>
    <dgm:pt modelId="{93AA2836-5967-4313-AD21-B522772597FF}" type="pres">
      <dgm:prSet presAssocID="{1C181A06-2061-443D-9C3D-AE2DEEAD62F3}" presName="node" presStyleLbl="node1" presStyleIdx="2" presStyleCnt="6">
        <dgm:presLayoutVars>
          <dgm:bulletEnabled val="1"/>
        </dgm:presLayoutVars>
      </dgm:prSet>
      <dgm:spPr/>
    </dgm:pt>
    <dgm:pt modelId="{DF720D23-3008-4497-BB52-35077B87D6DA}" type="pres">
      <dgm:prSet presAssocID="{2C2B9031-2E9E-4609-A8D2-014DDE46FABA}" presName="sibTrans" presStyleCnt="0"/>
      <dgm:spPr/>
    </dgm:pt>
    <dgm:pt modelId="{618380AB-3048-4F82-B7CC-8944D28B072E}" type="pres">
      <dgm:prSet presAssocID="{5B681F60-92B2-4336-BF6E-F23034B22D61}" presName="node" presStyleLbl="node1" presStyleIdx="3" presStyleCnt="6">
        <dgm:presLayoutVars>
          <dgm:bulletEnabled val="1"/>
        </dgm:presLayoutVars>
      </dgm:prSet>
      <dgm:spPr/>
    </dgm:pt>
    <dgm:pt modelId="{F94161B1-B193-4393-9A25-8715547AE410}" type="pres">
      <dgm:prSet presAssocID="{2ED37EFC-3B10-464F-8888-18387487012F}" presName="sibTrans" presStyleCnt="0"/>
      <dgm:spPr/>
    </dgm:pt>
    <dgm:pt modelId="{49BD232E-671C-4E3F-9437-AF0B2F1AEDA0}" type="pres">
      <dgm:prSet presAssocID="{C3BC82E9-F91D-47D5-8271-B7E4C14F8182}" presName="node" presStyleLbl="node1" presStyleIdx="4" presStyleCnt="6">
        <dgm:presLayoutVars>
          <dgm:bulletEnabled val="1"/>
        </dgm:presLayoutVars>
      </dgm:prSet>
      <dgm:spPr/>
    </dgm:pt>
    <dgm:pt modelId="{238F24D9-3297-4939-A2D8-DF57CB504200}" type="pres">
      <dgm:prSet presAssocID="{6CC5D60F-15E0-4894-8044-D82024A1E2C6}" presName="sibTrans" presStyleCnt="0"/>
      <dgm:spPr/>
    </dgm:pt>
    <dgm:pt modelId="{3AE2C457-8BEE-4579-9BE6-DB1096576A1A}" type="pres">
      <dgm:prSet presAssocID="{D9801E8E-187B-49DD-B1DE-80077E23E0E3}" presName="node" presStyleLbl="node1" presStyleIdx="5" presStyleCnt="6">
        <dgm:presLayoutVars>
          <dgm:bulletEnabled val="1"/>
        </dgm:presLayoutVars>
      </dgm:prSet>
      <dgm:spPr/>
    </dgm:pt>
  </dgm:ptLst>
  <dgm:cxnLst>
    <dgm:cxn modelId="{39C5612D-3ADA-4C82-AF29-6082BE01AEF1}" srcId="{C3F4BA00-447B-40F8-8F00-38CD25589321}" destId="{C3BC82E9-F91D-47D5-8271-B7E4C14F8182}" srcOrd="4" destOrd="0" parTransId="{15F39AF0-83DF-4C9E-9C07-501F38F5BA82}" sibTransId="{6CC5D60F-15E0-4894-8044-D82024A1E2C6}"/>
    <dgm:cxn modelId="{329A835D-DA37-443E-9100-97035EF564CF}" srcId="{C3F4BA00-447B-40F8-8F00-38CD25589321}" destId="{D9801E8E-187B-49DD-B1DE-80077E23E0E3}" srcOrd="5" destOrd="0" parTransId="{1CDCAF6C-84B6-4C45-9C53-386F09FBEA23}" sibTransId="{549543F0-480D-436C-962E-43FD8B339674}"/>
    <dgm:cxn modelId="{B17A5B64-1C19-45C2-A916-496B3FEE9FEA}" type="presOf" srcId="{5B681F60-92B2-4336-BF6E-F23034B22D61}" destId="{618380AB-3048-4F82-B7CC-8944D28B072E}" srcOrd="0" destOrd="0" presId="urn:microsoft.com/office/officeart/2005/8/layout/default"/>
    <dgm:cxn modelId="{7DE4A56B-EBED-4E2E-B4EE-432C16183F0A}" srcId="{C3F4BA00-447B-40F8-8F00-38CD25589321}" destId="{5B681F60-92B2-4336-BF6E-F23034B22D61}" srcOrd="3" destOrd="0" parTransId="{F28573F2-AA31-4DBC-8E13-C3C9E15EC726}" sibTransId="{2ED37EFC-3B10-464F-8888-18387487012F}"/>
    <dgm:cxn modelId="{3F492351-2A26-4AA9-82C0-852A705EF1BF}" srcId="{C3F4BA00-447B-40F8-8F00-38CD25589321}" destId="{1C181A06-2061-443D-9C3D-AE2DEEAD62F3}" srcOrd="2" destOrd="0" parTransId="{65A4FE9E-78B6-4210-87CC-45035D33B8D3}" sibTransId="{2C2B9031-2E9E-4609-A8D2-014DDE46FABA}"/>
    <dgm:cxn modelId="{2FF99B59-4542-4201-B186-C674F6CA49D9}" type="presOf" srcId="{C3BC82E9-F91D-47D5-8271-B7E4C14F8182}" destId="{49BD232E-671C-4E3F-9437-AF0B2F1AEDA0}" srcOrd="0" destOrd="0" presId="urn:microsoft.com/office/officeart/2005/8/layout/default"/>
    <dgm:cxn modelId="{3F71698D-A839-4F9D-AD1E-ED5A601931AC}" type="presOf" srcId="{B70CBC68-D165-46D6-A66B-5411910D3A44}" destId="{449AC294-A409-4C0C-90B6-E0D41F32647E}" srcOrd="0" destOrd="0" presId="urn:microsoft.com/office/officeart/2005/8/layout/default"/>
    <dgm:cxn modelId="{30D830A0-EE82-4027-9E90-EEC84BD900CF}" srcId="{C3F4BA00-447B-40F8-8F00-38CD25589321}" destId="{B70CBC68-D165-46D6-A66B-5411910D3A44}" srcOrd="0" destOrd="0" parTransId="{71128B2A-5733-4580-A12C-640176C21EBA}" sibTransId="{9372DE16-C4CF-468F-A396-96F1B2843F66}"/>
    <dgm:cxn modelId="{0D8150AC-879A-42E3-B39F-313C2F3A47D5}" type="presOf" srcId="{1C181A06-2061-443D-9C3D-AE2DEEAD62F3}" destId="{93AA2836-5967-4313-AD21-B522772597FF}" srcOrd="0" destOrd="0" presId="urn:microsoft.com/office/officeart/2005/8/layout/default"/>
    <dgm:cxn modelId="{C12D0CCF-2B7F-4F4B-B0B9-816DFC28D27F}" type="presOf" srcId="{5F3254F3-1A70-4AA3-AF38-A668AC25D7B6}" destId="{77BB46DF-C506-42D0-B2A7-305E97A51DBB}" srcOrd="0" destOrd="0" presId="urn:microsoft.com/office/officeart/2005/8/layout/default"/>
    <dgm:cxn modelId="{1D96EED5-FD1B-4146-A3BC-2B48545E845A}" srcId="{C3F4BA00-447B-40F8-8F00-38CD25589321}" destId="{5F3254F3-1A70-4AA3-AF38-A668AC25D7B6}" srcOrd="1" destOrd="0" parTransId="{805DB4B6-3DF9-4335-8425-719A9EA65A35}" sibTransId="{4CA1BA04-76B1-4153-A306-E0DA3A90C608}"/>
    <dgm:cxn modelId="{67B301DC-2BFB-4028-B0DF-5664F65994B2}" type="presOf" srcId="{D9801E8E-187B-49DD-B1DE-80077E23E0E3}" destId="{3AE2C457-8BEE-4579-9BE6-DB1096576A1A}" srcOrd="0" destOrd="0" presId="urn:microsoft.com/office/officeart/2005/8/layout/default"/>
    <dgm:cxn modelId="{ADB688E7-ADE1-4405-B915-B34868F24F3F}" type="presOf" srcId="{C3F4BA00-447B-40F8-8F00-38CD25589321}" destId="{342B3704-982A-4A9C-B597-3A00C06BF703}" srcOrd="0" destOrd="0" presId="urn:microsoft.com/office/officeart/2005/8/layout/default"/>
    <dgm:cxn modelId="{3756A2DA-3613-4BD1-A157-C55343A0E361}" type="presParOf" srcId="{342B3704-982A-4A9C-B597-3A00C06BF703}" destId="{449AC294-A409-4C0C-90B6-E0D41F32647E}" srcOrd="0" destOrd="0" presId="urn:microsoft.com/office/officeart/2005/8/layout/default"/>
    <dgm:cxn modelId="{9DFE7EEF-7572-4DB5-B3CC-B7F5D9EC82DB}" type="presParOf" srcId="{342B3704-982A-4A9C-B597-3A00C06BF703}" destId="{261F96A2-83FC-4F51-A543-6B0E8FD4D550}" srcOrd="1" destOrd="0" presId="urn:microsoft.com/office/officeart/2005/8/layout/default"/>
    <dgm:cxn modelId="{0DBB49CE-A29B-46FE-9DD7-4F866CCFCC04}" type="presParOf" srcId="{342B3704-982A-4A9C-B597-3A00C06BF703}" destId="{77BB46DF-C506-42D0-B2A7-305E97A51DBB}" srcOrd="2" destOrd="0" presId="urn:microsoft.com/office/officeart/2005/8/layout/default"/>
    <dgm:cxn modelId="{3F0EB302-B107-40C9-80EC-888A2635C7B0}" type="presParOf" srcId="{342B3704-982A-4A9C-B597-3A00C06BF703}" destId="{06D05651-9039-4126-81D6-1B7A4E445473}" srcOrd="3" destOrd="0" presId="urn:microsoft.com/office/officeart/2005/8/layout/default"/>
    <dgm:cxn modelId="{BB07CC16-182E-45BD-8C50-D0E975863B54}" type="presParOf" srcId="{342B3704-982A-4A9C-B597-3A00C06BF703}" destId="{93AA2836-5967-4313-AD21-B522772597FF}" srcOrd="4" destOrd="0" presId="urn:microsoft.com/office/officeart/2005/8/layout/default"/>
    <dgm:cxn modelId="{FC4969BE-245E-4869-A28F-7BA0B72A0FF1}" type="presParOf" srcId="{342B3704-982A-4A9C-B597-3A00C06BF703}" destId="{DF720D23-3008-4497-BB52-35077B87D6DA}" srcOrd="5" destOrd="0" presId="urn:microsoft.com/office/officeart/2005/8/layout/default"/>
    <dgm:cxn modelId="{F96BD0F1-4B4A-4DAB-BE50-5D06FB214279}" type="presParOf" srcId="{342B3704-982A-4A9C-B597-3A00C06BF703}" destId="{618380AB-3048-4F82-B7CC-8944D28B072E}" srcOrd="6" destOrd="0" presId="urn:microsoft.com/office/officeart/2005/8/layout/default"/>
    <dgm:cxn modelId="{89903196-D539-4347-A382-79B947865232}" type="presParOf" srcId="{342B3704-982A-4A9C-B597-3A00C06BF703}" destId="{F94161B1-B193-4393-9A25-8715547AE410}" srcOrd="7" destOrd="0" presId="urn:microsoft.com/office/officeart/2005/8/layout/default"/>
    <dgm:cxn modelId="{CC409507-FD80-4DA4-8744-E12972EAE11F}" type="presParOf" srcId="{342B3704-982A-4A9C-B597-3A00C06BF703}" destId="{49BD232E-671C-4E3F-9437-AF0B2F1AEDA0}" srcOrd="8" destOrd="0" presId="urn:microsoft.com/office/officeart/2005/8/layout/default"/>
    <dgm:cxn modelId="{F2D37995-8A26-4CB3-A444-FF0A66D88A85}" type="presParOf" srcId="{342B3704-982A-4A9C-B597-3A00C06BF703}" destId="{238F24D9-3297-4939-A2D8-DF57CB504200}" srcOrd="9" destOrd="0" presId="urn:microsoft.com/office/officeart/2005/8/layout/default"/>
    <dgm:cxn modelId="{79225366-2FAF-4AC4-9679-D419C1D02F25}" type="presParOf" srcId="{342B3704-982A-4A9C-B597-3A00C06BF703}" destId="{3AE2C457-8BEE-4579-9BE6-DB1096576A1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1292E8-F94E-4254-B07C-563DBB3880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E566F22-7823-4717-BB77-0FF7784E1664}">
      <dgm:prSet custT="1"/>
      <dgm:spPr/>
      <dgm:t>
        <a:bodyPr/>
        <a:lstStyle/>
        <a:p>
          <a:r>
            <a:rPr lang="en-US" sz="2400" dirty="0"/>
            <a:t>Cup of coffee chats are not effective - behavior is not changed or sustained</a:t>
          </a:r>
        </a:p>
      </dgm:t>
    </dgm:pt>
    <dgm:pt modelId="{943B7D6E-2AB4-40A9-993B-E944B9023D7C}" type="parTrans" cxnId="{9FDB04C8-7FBC-4BDC-A16E-FD3A6936CBE9}">
      <dgm:prSet/>
      <dgm:spPr/>
      <dgm:t>
        <a:bodyPr/>
        <a:lstStyle/>
        <a:p>
          <a:endParaRPr lang="en-US"/>
        </a:p>
      </dgm:t>
    </dgm:pt>
    <dgm:pt modelId="{4593A3F2-0236-425C-9923-7C4CB4B45333}" type="sibTrans" cxnId="{9FDB04C8-7FBC-4BDC-A16E-FD3A6936CBE9}">
      <dgm:prSet/>
      <dgm:spPr/>
      <dgm:t>
        <a:bodyPr/>
        <a:lstStyle/>
        <a:p>
          <a:endParaRPr lang="en-US"/>
        </a:p>
      </dgm:t>
    </dgm:pt>
    <dgm:pt modelId="{B6D25B55-C8D4-479E-B967-EC5D27F4A2EF}">
      <dgm:prSe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Multiple issues have been tracked and trended with no improvement</a:t>
          </a:r>
        </a:p>
      </dgm:t>
    </dgm:pt>
    <dgm:pt modelId="{78B7A09F-1C2B-4733-8AC0-781D596DCC83}" type="parTrans" cxnId="{138563D4-FC8E-4EC5-BF61-23926029136A}">
      <dgm:prSet/>
      <dgm:spPr/>
      <dgm:t>
        <a:bodyPr/>
        <a:lstStyle/>
        <a:p>
          <a:endParaRPr lang="en-US"/>
        </a:p>
      </dgm:t>
    </dgm:pt>
    <dgm:pt modelId="{BF6395E9-8977-44C0-94F8-473654FE1E02}" type="sibTrans" cxnId="{138563D4-FC8E-4EC5-BF61-23926029136A}">
      <dgm:prSet/>
      <dgm:spPr/>
      <dgm:t>
        <a:bodyPr/>
        <a:lstStyle/>
        <a:p>
          <a:endParaRPr lang="en-US"/>
        </a:p>
      </dgm:t>
    </dgm:pt>
    <dgm:pt modelId="{EEEC7D12-0A85-4B71-9708-37F1336E9699}">
      <dgm:prSe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Taking action with a voluntary agreement or performance improvement plan</a:t>
          </a:r>
        </a:p>
      </dgm:t>
    </dgm:pt>
    <dgm:pt modelId="{B57A4673-3E30-40D9-B6CB-1B842B8379AF}" type="parTrans" cxnId="{A156DE1D-26E7-454E-A28F-511197B58D15}">
      <dgm:prSet/>
      <dgm:spPr/>
      <dgm:t>
        <a:bodyPr/>
        <a:lstStyle/>
        <a:p>
          <a:endParaRPr lang="en-US"/>
        </a:p>
      </dgm:t>
    </dgm:pt>
    <dgm:pt modelId="{C1772FC1-0CD5-4AFD-A31C-A3CD644018B4}" type="sibTrans" cxnId="{A156DE1D-26E7-454E-A28F-511197B58D15}">
      <dgm:prSet/>
      <dgm:spPr/>
      <dgm:t>
        <a:bodyPr/>
        <a:lstStyle/>
        <a:p>
          <a:endParaRPr lang="en-US"/>
        </a:p>
      </dgm:t>
    </dgm:pt>
    <dgm:pt modelId="{9BC8A363-0A0A-4B3D-8544-DFEA72283A82}" type="pres">
      <dgm:prSet presAssocID="{281292E8-F94E-4254-B07C-563DBB388015}" presName="diagram" presStyleCnt="0">
        <dgm:presLayoutVars>
          <dgm:dir/>
          <dgm:resizeHandles val="exact"/>
        </dgm:presLayoutVars>
      </dgm:prSet>
      <dgm:spPr/>
    </dgm:pt>
    <dgm:pt modelId="{A69657F9-F1E6-43BC-9FAF-15CC2EF951C9}" type="pres">
      <dgm:prSet presAssocID="{9E566F22-7823-4717-BB77-0FF7784E1664}" presName="node" presStyleLbl="node1" presStyleIdx="0" presStyleCnt="3">
        <dgm:presLayoutVars>
          <dgm:bulletEnabled val="1"/>
        </dgm:presLayoutVars>
      </dgm:prSet>
      <dgm:spPr/>
    </dgm:pt>
    <dgm:pt modelId="{7318DEB6-626D-4490-80A4-24066719AB6B}" type="pres">
      <dgm:prSet presAssocID="{4593A3F2-0236-425C-9923-7C4CB4B45333}" presName="sibTrans" presStyleCnt="0"/>
      <dgm:spPr/>
    </dgm:pt>
    <dgm:pt modelId="{81336F2E-7D36-4AAD-AF04-65D5D69B9B42}" type="pres">
      <dgm:prSet presAssocID="{B6D25B55-C8D4-479E-B967-EC5D27F4A2EF}" presName="node" presStyleLbl="node1" presStyleIdx="1" presStyleCnt="3">
        <dgm:presLayoutVars>
          <dgm:bulletEnabled val="1"/>
        </dgm:presLayoutVars>
      </dgm:prSet>
      <dgm:spPr/>
    </dgm:pt>
    <dgm:pt modelId="{A244B05D-21D8-48A6-80B7-E7F84BD00590}" type="pres">
      <dgm:prSet presAssocID="{BF6395E9-8977-44C0-94F8-473654FE1E02}" presName="sibTrans" presStyleCnt="0"/>
      <dgm:spPr/>
    </dgm:pt>
    <dgm:pt modelId="{3226B9E8-C428-4731-8139-6082D03AB1F1}" type="pres">
      <dgm:prSet presAssocID="{EEEC7D12-0A85-4B71-9708-37F1336E9699}" presName="node" presStyleLbl="node1" presStyleIdx="2" presStyleCnt="3">
        <dgm:presLayoutVars>
          <dgm:bulletEnabled val="1"/>
        </dgm:presLayoutVars>
      </dgm:prSet>
      <dgm:spPr/>
    </dgm:pt>
  </dgm:ptLst>
  <dgm:cxnLst>
    <dgm:cxn modelId="{E997D50B-DBF6-403B-B72F-33B9CA845DB9}" type="presOf" srcId="{B6D25B55-C8D4-479E-B967-EC5D27F4A2EF}" destId="{81336F2E-7D36-4AAD-AF04-65D5D69B9B42}" srcOrd="0" destOrd="0" presId="urn:microsoft.com/office/officeart/2005/8/layout/default"/>
    <dgm:cxn modelId="{A156DE1D-26E7-454E-A28F-511197B58D15}" srcId="{281292E8-F94E-4254-B07C-563DBB388015}" destId="{EEEC7D12-0A85-4B71-9708-37F1336E9699}" srcOrd="2" destOrd="0" parTransId="{B57A4673-3E30-40D9-B6CB-1B842B8379AF}" sibTransId="{C1772FC1-0CD5-4AFD-A31C-A3CD644018B4}"/>
    <dgm:cxn modelId="{9F49F166-B7F7-4F44-86B2-3188237FB8B1}" type="presOf" srcId="{EEEC7D12-0A85-4B71-9708-37F1336E9699}" destId="{3226B9E8-C428-4731-8139-6082D03AB1F1}" srcOrd="0" destOrd="0" presId="urn:microsoft.com/office/officeart/2005/8/layout/default"/>
    <dgm:cxn modelId="{B2616157-341E-4BD9-AA3A-4EF68DFA0CAC}" type="presOf" srcId="{281292E8-F94E-4254-B07C-563DBB388015}" destId="{9BC8A363-0A0A-4B3D-8544-DFEA72283A82}" srcOrd="0" destOrd="0" presId="urn:microsoft.com/office/officeart/2005/8/layout/default"/>
    <dgm:cxn modelId="{9FDB04C8-7FBC-4BDC-A16E-FD3A6936CBE9}" srcId="{281292E8-F94E-4254-B07C-563DBB388015}" destId="{9E566F22-7823-4717-BB77-0FF7784E1664}" srcOrd="0" destOrd="0" parTransId="{943B7D6E-2AB4-40A9-993B-E944B9023D7C}" sibTransId="{4593A3F2-0236-425C-9923-7C4CB4B45333}"/>
    <dgm:cxn modelId="{138563D4-FC8E-4EC5-BF61-23926029136A}" srcId="{281292E8-F94E-4254-B07C-563DBB388015}" destId="{B6D25B55-C8D4-479E-B967-EC5D27F4A2EF}" srcOrd="1" destOrd="0" parTransId="{78B7A09F-1C2B-4733-8AC0-781D596DCC83}" sibTransId="{BF6395E9-8977-44C0-94F8-473654FE1E02}"/>
    <dgm:cxn modelId="{EE927FF1-3CFF-477A-B433-4944FA918791}" type="presOf" srcId="{9E566F22-7823-4717-BB77-0FF7784E1664}" destId="{A69657F9-F1E6-43BC-9FAF-15CC2EF951C9}" srcOrd="0" destOrd="0" presId="urn:microsoft.com/office/officeart/2005/8/layout/default"/>
    <dgm:cxn modelId="{92BCA6C6-F154-4646-97DE-A10D4436975C}" type="presParOf" srcId="{9BC8A363-0A0A-4B3D-8544-DFEA72283A82}" destId="{A69657F9-F1E6-43BC-9FAF-15CC2EF951C9}" srcOrd="0" destOrd="0" presId="urn:microsoft.com/office/officeart/2005/8/layout/default"/>
    <dgm:cxn modelId="{EEFA9D5A-5525-441B-9033-8455EE51BDEA}" type="presParOf" srcId="{9BC8A363-0A0A-4B3D-8544-DFEA72283A82}" destId="{7318DEB6-626D-4490-80A4-24066719AB6B}" srcOrd="1" destOrd="0" presId="urn:microsoft.com/office/officeart/2005/8/layout/default"/>
    <dgm:cxn modelId="{088FF073-1967-4D6F-938A-158C888DC0DD}" type="presParOf" srcId="{9BC8A363-0A0A-4B3D-8544-DFEA72283A82}" destId="{81336F2E-7D36-4AAD-AF04-65D5D69B9B42}" srcOrd="2" destOrd="0" presId="urn:microsoft.com/office/officeart/2005/8/layout/default"/>
    <dgm:cxn modelId="{5BAEDAED-E5D4-495B-B21E-4B127760AD51}" type="presParOf" srcId="{9BC8A363-0A0A-4B3D-8544-DFEA72283A82}" destId="{A244B05D-21D8-48A6-80B7-E7F84BD00590}" srcOrd="3" destOrd="0" presId="urn:microsoft.com/office/officeart/2005/8/layout/default"/>
    <dgm:cxn modelId="{585AF41A-BE7E-4EAE-B65F-6F4825A231AB}" type="presParOf" srcId="{9BC8A363-0A0A-4B3D-8544-DFEA72283A82}" destId="{3226B9E8-C428-4731-8139-6082D03AB1F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45FE67-D595-4C1B-8D15-D91385130F3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151970C-5983-4317-B996-6A550E46A41C}">
      <dgm:prSet custT="1"/>
      <dgm:spPr/>
      <dgm:t>
        <a:bodyPr/>
        <a:lstStyle/>
        <a:p>
          <a:r>
            <a:rPr lang="en-US" sz="4400" dirty="0"/>
            <a:t>Assessments and Educational Intervention</a:t>
          </a:r>
        </a:p>
      </dgm:t>
    </dgm:pt>
    <dgm:pt modelId="{B65BE203-3CF8-4E47-AEB5-D89F11065924}" type="parTrans" cxnId="{DB517850-69A1-46F9-AC63-5FFFAC2A2284}">
      <dgm:prSet/>
      <dgm:spPr/>
      <dgm:t>
        <a:bodyPr/>
        <a:lstStyle/>
        <a:p>
          <a:endParaRPr lang="en-US"/>
        </a:p>
      </dgm:t>
    </dgm:pt>
    <dgm:pt modelId="{F52F72BC-F352-4764-9E82-ACD30F15B7BC}" type="sibTrans" cxnId="{DB517850-69A1-46F9-AC63-5FFFAC2A2284}">
      <dgm:prSet/>
      <dgm:spPr/>
      <dgm:t>
        <a:bodyPr/>
        <a:lstStyle/>
        <a:p>
          <a:endParaRPr lang="en-US"/>
        </a:p>
      </dgm:t>
    </dgm:pt>
    <dgm:pt modelId="{A1314AD1-042D-46C8-BDE4-2FA384DCE583}">
      <dgm:prSet custT="1"/>
      <dgm:spPr/>
      <dgm:t>
        <a:bodyPr/>
        <a:lstStyle/>
        <a:p>
          <a:r>
            <a:rPr lang="en-US" sz="4400" dirty="0"/>
            <a:t>Skill-building Seminars </a:t>
          </a:r>
          <a:r>
            <a:rPr lang="en-US" sz="2400" dirty="0"/>
            <a:t>Professionalism, Communication, Documentation, Prescribing Controlled Drugs</a:t>
          </a:r>
        </a:p>
      </dgm:t>
    </dgm:pt>
    <dgm:pt modelId="{173DE898-8DCE-4891-B0C2-4CCF889CFF41}" type="parTrans" cxnId="{8EADD108-3E1A-48F6-B671-260BC21FE9F4}">
      <dgm:prSet/>
      <dgm:spPr/>
      <dgm:t>
        <a:bodyPr/>
        <a:lstStyle/>
        <a:p>
          <a:endParaRPr lang="en-US"/>
        </a:p>
      </dgm:t>
    </dgm:pt>
    <dgm:pt modelId="{1011B6B3-D46F-4EB3-AA1F-93B5D2976DAD}" type="sibTrans" cxnId="{8EADD108-3E1A-48F6-B671-260BC21FE9F4}">
      <dgm:prSet/>
      <dgm:spPr/>
      <dgm:t>
        <a:bodyPr/>
        <a:lstStyle/>
        <a:p>
          <a:endParaRPr lang="en-US"/>
        </a:p>
      </dgm:t>
    </dgm:pt>
    <dgm:pt modelId="{93AD94B0-C148-442C-8B33-B177B2329671}" type="pres">
      <dgm:prSet presAssocID="{D645FE67-D595-4C1B-8D15-D91385130F35}" presName="linear" presStyleCnt="0">
        <dgm:presLayoutVars>
          <dgm:animLvl val="lvl"/>
          <dgm:resizeHandles val="exact"/>
        </dgm:presLayoutVars>
      </dgm:prSet>
      <dgm:spPr/>
    </dgm:pt>
    <dgm:pt modelId="{D87150B4-ED37-4495-8868-9F7F21AEC48D}" type="pres">
      <dgm:prSet presAssocID="{0151970C-5983-4317-B996-6A550E46A41C}" presName="parentText" presStyleLbl="node1" presStyleIdx="0" presStyleCnt="2" custLinFactNeighborX="-1264" custLinFactNeighborY="24146">
        <dgm:presLayoutVars>
          <dgm:chMax val="0"/>
          <dgm:bulletEnabled val="1"/>
        </dgm:presLayoutVars>
      </dgm:prSet>
      <dgm:spPr/>
    </dgm:pt>
    <dgm:pt modelId="{FF8FE9D4-A2C0-4F4C-AA7A-5BCFCBA8F7BF}" type="pres">
      <dgm:prSet presAssocID="{F52F72BC-F352-4764-9E82-ACD30F15B7BC}" presName="spacer" presStyleCnt="0"/>
      <dgm:spPr/>
    </dgm:pt>
    <dgm:pt modelId="{CB9EF135-5478-42CE-9C49-2AD01542088D}" type="pres">
      <dgm:prSet presAssocID="{A1314AD1-042D-46C8-BDE4-2FA384DCE583}" presName="parentText" presStyleLbl="node1" presStyleIdx="1" presStyleCnt="2">
        <dgm:presLayoutVars>
          <dgm:chMax val="0"/>
          <dgm:bulletEnabled val="1"/>
        </dgm:presLayoutVars>
      </dgm:prSet>
      <dgm:spPr/>
    </dgm:pt>
  </dgm:ptLst>
  <dgm:cxnLst>
    <dgm:cxn modelId="{8EADD108-3E1A-48F6-B671-260BC21FE9F4}" srcId="{D645FE67-D595-4C1B-8D15-D91385130F35}" destId="{A1314AD1-042D-46C8-BDE4-2FA384DCE583}" srcOrd="1" destOrd="0" parTransId="{173DE898-8DCE-4891-B0C2-4CCF889CFF41}" sibTransId="{1011B6B3-D46F-4EB3-AA1F-93B5D2976DAD}"/>
    <dgm:cxn modelId="{DC9A860C-85DD-49AA-A167-85EACD80644D}" type="presOf" srcId="{A1314AD1-042D-46C8-BDE4-2FA384DCE583}" destId="{CB9EF135-5478-42CE-9C49-2AD01542088D}" srcOrd="0" destOrd="0" presId="urn:microsoft.com/office/officeart/2005/8/layout/vList2"/>
    <dgm:cxn modelId="{9DC25F35-C991-4776-AC1D-31FC23816EBB}" type="presOf" srcId="{D645FE67-D595-4C1B-8D15-D91385130F35}" destId="{93AD94B0-C148-442C-8B33-B177B2329671}" srcOrd="0" destOrd="0" presId="urn:microsoft.com/office/officeart/2005/8/layout/vList2"/>
    <dgm:cxn modelId="{E826E760-9D83-4F78-85CE-75D6A88B637F}" type="presOf" srcId="{0151970C-5983-4317-B996-6A550E46A41C}" destId="{D87150B4-ED37-4495-8868-9F7F21AEC48D}" srcOrd="0" destOrd="0" presId="urn:microsoft.com/office/officeart/2005/8/layout/vList2"/>
    <dgm:cxn modelId="{DB517850-69A1-46F9-AC63-5FFFAC2A2284}" srcId="{D645FE67-D595-4C1B-8D15-D91385130F35}" destId="{0151970C-5983-4317-B996-6A550E46A41C}" srcOrd="0" destOrd="0" parTransId="{B65BE203-3CF8-4E47-AEB5-D89F11065924}" sibTransId="{F52F72BC-F352-4764-9E82-ACD30F15B7BC}"/>
    <dgm:cxn modelId="{ED11A261-E5A7-463D-88EE-3055F95EBF4C}" type="presParOf" srcId="{93AD94B0-C148-442C-8B33-B177B2329671}" destId="{D87150B4-ED37-4495-8868-9F7F21AEC48D}" srcOrd="0" destOrd="0" presId="urn:microsoft.com/office/officeart/2005/8/layout/vList2"/>
    <dgm:cxn modelId="{43C411FD-2244-4698-9C53-A3B6CF80D689}" type="presParOf" srcId="{93AD94B0-C148-442C-8B33-B177B2329671}" destId="{FF8FE9D4-A2C0-4F4C-AA7A-5BCFCBA8F7BF}" srcOrd="1" destOrd="0" presId="urn:microsoft.com/office/officeart/2005/8/layout/vList2"/>
    <dgm:cxn modelId="{01D4ADA0-0672-4D59-A031-D1174B806E81}" type="presParOf" srcId="{93AD94B0-C148-442C-8B33-B177B2329671}" destId="{CB9EF135-5478-42CE-9C49-2AD01542088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ACF2BF-7409-47E2-B6F8-06884DA50A5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A67F068D-6506-4892-821E-688FDEB97ECE}">
      <dgm:prSet/>
      <dgm:spPr/>
      <dgm:t>
        <a:bodyPr/>
        <a:lstStyle/>
        <a:p>
          <a:r>
            <a:rPr lang="en-US" dirty="0"/>
            <a:t>Clinical Competence</a:t>
          </a:r>
        </a:p>
      </dgm:t>
    </dgm:pt>
    <dgm:pt modelId="{B77C737A-0846-49D2-98AC-7F844432FE8F}" type="parTrans" cxnId="{376808E2-B4C0-4AE2-A6B0-99E1FD8920AB}">
      <dgm:prSet/>
      <dgm:spPr/>
      <dgm:t>
        <a:bodyPr/>
        <a:lstStyle/>
        <a:p>
          <a:endParaRPr lang="en-US"/>
        </a:p>
      </dgm:t>
    </dgm:pt>
    <dgm:pt modelId="{EBC05416-6EFA-44F7-9452-C1A5A7E7D7E3}" type="sibTrans" cxnId="{376808E2-B4C0-4AE2-A6B0-99E1FD8920AB}">
      <dgm:prSet/>
      <dgm:spPr/>
      <dgm:t>
        <a:bodyPr/>
        <a:lstStyle/>
        <a:p>
          <a:endParaRPr lang="en-US"/>
        </a:p>
      </dgm:t>
    </dgm:pt>
    <dgm:pt modelId="{5E319736-91D4-42AF-9B99-00DCA817FF24}">
      <dgm:prSet custT="1"/>
      <dgm:spPr/>
      <dgm:t>
        <a:bodyPr/>
        <a:lstStyle/>
        <a:p>
          <a:r>
            <a:rPr lang="en-US" sz="1900" kern="1200" dirty="0">
              <a:solidFill>
                <a:prstClr val="black">
                  <a:hueOff val="0"/>
                  <a:satOff val="0"/>
                  <a:lumOff val="0"/>
                  <a:alphaOff val="0"/>
                </a:prstClr>
              </a:solidFill>
              <a:latin typeface="Calibri" panose="020F0502020204030204"/>
              <a:ea typeface="+mn-ea"/>
              <a:cs typeface="+mn-cs"/>
            </a:rPr>
            <a:t>Questions about clinical performance</a:t>
          </a:r>
        </a:p>
      </dgm:t>
    </dgm:pt>
    <dgm:pt modelId="{7C2C3651-2BF8-4D67-9C0B-D578D645E317}" type="parTrans" cxnId="{B69DFE2E-03DC-4009-9835-5B6D8E9465A5}">
      <dgm:prSet/>
      <dgm:spPr/>
      <dgm:t>
        <a:bodyPr/>
        <a:lstStyle/>
        <a:p>
          <a:endParaRPr lang="en-US"/>
        </a:p>
      </dgm:t>
    </dgm:pt>
    <dgm:pt modelId="{9DF7F4B3-0C05-47C3-965B-2A5741E986DA}" type="sibTrans" cxnId="{B69DFE2E-03DC-4009-9835-5B6D8E9465A5}">
      <dgm:prSet/>
      <dgm:spPr/>
      <dgm:t>
        <a:bodyPr/>
        <a:lstStyle/>
        <a:p>
          <a:endParaRPr lang="en-US"/>
        </a:p>
      </dgm:t>
    </dgm:pt>
    <dgm:pt modelId="{45F2BC06-AE51-4D7E-85A9-259DBA437600}">
      <dgm:prSet/>
      <dgm:spPr>
        <a:solidFill>
          <a:schemeClr val="bg2">
            <a:lumMod val="50000"/>
          </a:schemeClr>
        </a:solidFill>
      </dgm:spPr>
      <dgm:t>
        <a:bodyPr/>
        <a:lstStyle/>
        <a:p>
          <a:r>
            <a:rPr lang="en-US" dirty="0"/>
            <a:t>Reentry to Clinical Practice</a:t>
          </a:r>
        </a:p>
      </dgm:t>
    </dgm:pt>
    <dgm:pt modelId="{EA74E8ED-0F3C-4B41-8B62-BBAFCA3A0EC6}" type="parTrans" cxnId="{B429B960-7F37-4FD1-A397-C0A9EAD0B00B}">
      <dgm:prSet/>
      <dgm:spPr/>
      <dgm:t>
        <a:bodyPr/>
        <a:lstStyle/>
        <a:p>
          <a:endParaRPr lang="en-US"/>
        </a:p>
      </dgm:t>
    </dgm:pt>
    <dgm:pt modelId="{7A82DA7C-FC92-489B-AF8A-50D454E9D6A6}" type="sibTrans" cxnId="{B429B960-7F37-4FD1-A397-C0A9EAD0B00B}">
      <dgm:prSet/>
      <dgm:spPr/>
      <dgm:t>
        <a:bodyPr/>
        <a:lstStyle/>
        <a:p>
          <a:endParaRPr lang="en-US"/>
        </a:p>
      </dgm:t>
    </dgm:pt>
    <dgm:pt modelId="{2A643C44-8D24-446D-AD00-F29728792013}">
      <dgm:prSet custT="1"/>
      <dgm:spPr/>
      <dgm:t>
        <a:bodyPr/>
        <a:lstStyle/>
        <a:p>
          <a:r>
            <a:rPr lang="en-US" sz="1900" kern="1200" dirty="0">
              <a:solidFill>
                <a:prstClr val="black">
                  <a:hueOff val="0"/>
                  <a:satOff val="0"/>
                  <a:lumOff val="0"/>
                  <a:alphaOff val="0"/>
                </a:prstClr>
              </a:solidFill>
              <a:latin typeface="Calibri" panose="020F0502020204030204"/>
              <a:ea typeface="+mn-ea"/>
              <a:cs typeface="+mn-cs"/>
            </a:rPr>
            <a:t>Requesting privileges after a break from practice (for non-disciplinary reasons)</a:t>
          </a:r>
        </a:p>
      </dgm:t>
    </dgm:pt>
    <dgm:pt modelId="{5AFB5B71-45FF-48C8-97BC-FFA5CD6C3258}" type="parTrans" cxnId="{0D8F9737-5B32-4F2B-B20B-E0E63D46C031}">
      <dgm:prSet/>
      <dgm:spPr/>
      <dgm:t>
        <a:bodyPr/>
        <a:lstStyle/>
        <a:p>
          <a:endParaRPr lang="en-US"/>
        </a:p>
      </dgm:t>
    </dgm:pt>
    <dgm:pt modelId="{87982902-2C5B-449C-A38D-50F316353043}" type="sibTrans" cxnId="{0D8F9737-5B32-4F2B-B20B-E0E63D46C031}">
      <dgm:prSet/>
      <dgm:spPr/>
      <dgm:t>
        <a:bodyPr/>
        <a:lstStyle/>
        <a:p>
          <a:endParaRPr lang="en-US"/>
        </a:p>
      </dgm:t>
    </dgm:pt>
    <dgm:pt modelId="{1F9C587D-BC62-4A8A-A0AC-F0B25D54A6CA}">
      <dgm:prSet/>
      <dgm:spPr>
        <a:solidFill>
          <a:schemeClr val="accent4">
            <a:lumMod val="50000"/>
          </a:schemeClr>
        </a:solidFill>
      </dgm:spPr>
      <dgm:t>
        <a:bodyPr/>
        <a:lstStyle/>
        <a:p>
          <a:r>
            <a:rPr lang="en-US" dirty="0"/>
            <a:t>Specialized Assessments</a:t>
          </a:r>
        </a:p>
      </dgm:t>
    </dgm:pt>
    <dgm:pt modelId="{29FE40A8-5C7E-44C5-A501-ECEDC21863FF}" type="parTrans" cxnId="{FBF29A60-A78D-413A-B057-3AB4ACEB217D}">
      <dgm:prSet/>
      <dgm:spPr/>
      <dgm:t>
        <a:bodyPr/>
        <a:lstStyle/>
        <a:p>
          <a:endParaRPr lang="en-US"/>
        </a:p>
      </dgm:t>
    </dgm:pt>
    <dgm:pt modelId="{F96817B7-8F04-4C33-9A07-4C82C2418D28}" type="sibTrans" cxnId="{FBF29A60-A78D-413A-B057-3AB4ACEB217D}">
      <dgm:prSet/>
      <dgm:spPr/>
      <dgm:t>
        <a:bodyPr/>
        <a:lstStyle/>
        <a:p>
          <a:endParaRPr lang="en-US"/>
        </a:p>
      </dgm:t>
    </dgm:pt>
    <dgm:pt modelId="{FB262AC3-0A99-427F-ABAF-B998EF64DD58}">
      <dgm:prSet custT="1"/>
      <dgm:spPr/>
      <dgm:t>
        <a:bodyPr/>
        <a:lstStyle/>
        <a:p>
          <a:r>
            <a:rPr lang="en-US" sz="1900" kern="1200" noProof="0" dirty="0">
              <a:solidFill>
                <a:prstClr val="black">
                  <a:hueOff val="0"/>
                  <a:satOff val="0"/>
                  <a:lumOff val="0"/>
                  <a:alphaOff val="0"/>
                </a:prstClr>
              </a:solidFill>
              <a:latin typeface="Calibri" panose="020F0502020204030204"/>
              <a:ea typeface="+mn-ea"/>
              <a:cs typeface="+mn-cs"/>
            </a:rPr>
            <a:t>Re-eligibility Programs for several ABMS Member Boards</a:t>
          </a:r>
          <a:endParaRPr lang="en-US" sz="1900" kern="1200" dirty="0">
            <a:solidFill>
              <a:prstClr val="black">
                <a:hueOff val="0"/>
                <a:satOff val="0"/>
                <a:lumOff val="0"/>
                <a:alphaOff val="0"/>
              </a:prstClr>
            </a:solidFill>
            <a:latin typeface="Calibri" panose="020F0502020204030204"/>
            <a:ea typeface="+mn-ea"/>
            <a:cs typeface="+mn-cs"/>
          </a:endParaRPr>
        </a:p>
      </dgm:t>
    </dgm:pt>
    <dgm:pt modelId="{FD297981-29EC-4EF1-BE41-9C7BEE61F0A6}" type="parTrans" cxnId="{96404F4C-AD61-405A-B16A-CDF3D1229179}">
      <dgm:prSet/>
      <dgm:spPr/>
      <dgm:t>
        <a:bodyPr/>
        <a:lstStyle/>
        <a:p>
          <a:endParaRPr lang="en-US"/>
        </a:p>
      </dgm:t>
    </dgm:pt>
    <dgm:pt modelId="{954D948D-4A2F-4840-9051-4CEE203E96AD}" type="sibTrans" cxnId="{96404F4C-AD61-405A-B16A-CDF3D1229179}">
      <dgm:prSet/>
      <dgm:spPr/>
      <dgm:t>
        <a:bodyPr/>
        <a:lstStyle/>
        <a:p>
          <a:endParaRPr lang="en-US"/>
        </a:p>
      </dgm:t>
    </dgm:pt>
    <dgm:pt modelId="{596635EE-4D7D-4B0C-954F-820200020B9E}">
      <dgm:prSet custT="1"/>
      <dgm:spPr/>
      <dgm:t>
        <a:bodyPr/>
        <a:lstStyle/>
        <a:p>
          <a:r>
            <a:rPr lang="en-US" sz="1900" kern="1200">
              <a:solidFill>
                <a:prstClr val="black">
                  <a:hueOff val="0"/>
                  <a:satOff val="0"/>
                  <a:lumOff val="0"/>
                  <a:alphaOff val="0"/>
                </a:prstClr>
              </a:solidFill>
              <a:latin typeface="Calibri" panose="020F0502020204030204"/>
              <a:ea typeface="+mn-ea"/>
              <a:cs typeface="+mn-cs"/>
            </a:rPr>
            <a:t>Assist with questions about specific privileging requirements</a:t>
          </a:r>
          <a:endParaRPr lang="en-US" sz="1900" kern="1200" dirty="0">
            <a:solidFill>
              <a:prstClr val="black">
                <a:hueOff val="0"/>
                <a:satOff val="0"/>
                <a:lumOff val="0"/>
                <a:alphaOff val="0"/>
              </a:prstClr>
            </a:solidFill>
            <a:latin typeface="Calibri" panose="020F0502020204030204"/>
            <a:ea typeface="+mn-ea"/>
            <a:cs typeface="+mn-cs"/>
          </a:endParaRPr>
        </a:p>
      </dgm:t>
    </dgm:pt>
    <dgm:pt modelId="{F41555CD-7517-4681-B38F-E8C0B457005B}" type="sibTrans" cxnId="{6E720908-95EA-4699-B125-11A1318C90B4}">
      <dgm:prSet/>
      <dgm:spPr/>
      <dgm:t>
        <a:bodyPr/>
        <a:lstStyle/>
        <a:p>
          <a:endParaRPr lang="en-US"/>
        </a:p>
      </dgm:t>
    </dgm:pt>
    <dgm:pt modelId="{BA8822A6-10FD-4270-91FE-F5BACACDCDFF}" type="parTrans" cxnId="{6E720908-95EA-4699-B125-11A1318C90B4}">
      <dgm:prSet/>
      <dgm:spPr/>
      <dgm:t>
        <a:bodyPr/>
        <a:lstStyle/>
        <a:p>
          <a:endParaRPr lang="en-US"/>
        </a:p>
      </dgm:t>
    </dgm:pt>
    <dgm:pt modelId="{27849A39-DDC9-49AB-9190-12C861FA33A5}">
      <dgm:prSet custT="1"/>
      <dgm:spPr/>
      <dgm:t>
        <a:bodyPr/>
        <a:lstStyle/>
        <a:p>
          <a:r>
            <a:rPr lang="en-US" sz="1900" kern="1200" dirty="0">
              <a:solidFill>
                <a:prstClr val="black">
                  <a:hueOff val="0"/>
                  <a:satOff val="0"/>
                  <a:lumOff val="0"/>
                  <a:alphaOff val="0"/>
                </a:prstClr>
              </a:solidFill>
              <a:latin typeface="Calibri" panose="020F0502020204030204"/>
              <a:ea typeface="+mn-ea"/>
              <a:cs typeface="+mn-cs"/>
            </a:rPr>
            <a:t>Other</a:t>
          </a:r>
        </a:p>
      </dgm:t>
    </dgm:pt>
    <dgm:pt modelId="{D847EA7D-DCAE-4C3A-B400-F8F7F592ADD0}" type="sibTrans" cxnId="{6E222F57-5518-4C83-ADD5-B9DA2F717AFC}">
      <dgm:prSet/>
      <dgm:spPr/>
      <dgm:t>
        <a:bodyPr/>
        <a:lstStyle/>
        <a:p>
          <a:endParaRPr lang="en-US"/>
        </a:p>
      </dgm:t>
    </dgm:pt>
    <dgm:pt modelId="{A0AD8E34-4F55-4A09-A1A2-9728CA96A65D}" type="parTrans" cxnId="{6E222F57-5518-4C83-ADD5-B9DA2F717AFC}">
      <dgm:prSet/>
      <dgm:spPr/>
      <dgm:t>
        <a:bodyPr/>
        <a:lstStyle/>
        <a:p>
          <a:endParaRPr lang="en-US"/>
        </a:p>
      </dgm:t>
    </dgm:pt>
    <dgm:pt modelId="{1575F1A1-4016-4763-B9A7-2627B843621F}" type="pres">
      <dgm:prSet presAssocID="{C8ACF2BF-7409-47E2-B6F8-06884DA50A5F}" presName="Name0" presStyleCnt="0">
        <dgm:presLayoutVars>
          <dgm:dir/>
          <dgm:animLvl val="lvl"/>
          <dgm:resizeHandles val="exact"/>
        </dgm:presLayoutVars>
      </dgm:prSet>
      <dgm:spPr/>
    </dgm:pt>
    <dgm:pt modelId="{BE43C417-520D-407B-947B-4070824D94A0}" type="pres">
      <dgm:prSet presAssocID="{A67F068D-6506-4892-821E-688FDEB97ECE}" presName="composite" presStyleCnt="0"/>
      <dgm:spPr/>
    </dgm:pt>
    <dgm:pt modelId="{D662898C-7AF6-4E8F-B4C2-7F92B6351352}" type="pres">
      <dgm:prSet presAssocID="{A67F068D-6506-4892-821E-688FDEB97ECE}" presName="parTx" presStyleLbl="alignNode1" presStyleIdx="0" presStyleCnt="3">
        <dgm:presLayoutVars>
          <dgm:chMax val="0"/>
          <dgm:chPref val="0"/>
          <dgm:bulletEnabled val="1"/>
        </dgm:presLayoutVars>
      </dgm:prSet>
      <dgm:spPr/>
    </dgm:pt>
    <dgm:pt modelId="{95B315F2-1119-41B0-B4F8-74316CFAF106}" type="pres">
      <dgm:prSet presAssocID="{A67F068D-6506-4892-821E-688FDEB97ECE}" presName="desTx" presStyleLbl="alignAccFollowNode1" presStyleIdx="0" presStyleCnt="3">
        <dgm:presLayoutVars>
          <dgm:bulletEnabled val="1"/>
        </dgm:presLayoutVars>
      </dgm:prSet>
      <dgm:spPr/>
    </dgm:pt>
    <dgm:pt modelId="{7FB00D12-794A-4B4A-B8DD-6EC37B74C807}" type="pres">
      <dgm:prSet presAssocID="{EBC05416-6EFA-44F7-9452-C1A5A7E7D7E3}" presName="space" presStyleCnt="0"/>
      <dgm:spPr/>
    </dgm:pt>
    <dgm:pt modelId="{AD4C1411-D119-4B9F-A2BB-CBC9A01A2DA8}" type="pres">
      <dgm:prSet presAssocID="{45F2BC06-AE51-4D7E-85A9-259DBA437600}" presName="composite" presStyleCnt="0"/>
      <dgm:spPr/>
    </dgm:pt>
    <dgm:pt modelId="{40999EF2-4223-476A-B430-18454C9CCEAB}" type="pres">
      <dgm:prSet presAssocID="{45F2BC06-AE51-4D7E-85A9-259DBA437600}" presName="parTx" presStyleLbl="alignNode1" presStyleIdx="1" presStyleCnt="3">
        <dgm:presLayoutVars>
          <dgm:chMax val="0"/>
          <dgm:chPref val="0"/>
          <dgm:bulletEnabled val="1"/>
        </dgm:presLayoutVars>
      </dgm:prSet>
      <dgm:spPr/>
    </dgm:pt>
    <dgm:pt modelId="{576F8244-7639-473F-A305-FE9D71575E28}" type="pres">
      <dgm:prSet presAssocID="{45F2BC06-AE51-4D7E-85A9-259DBA437600}" presName="desTx" presStyleLbl="alignAccFollowNode1" presStyleIdx="1" presStyleCnt="3">
        <dgm:presLayoutVars>
          <dgm:bulletEnabled val="1"/>
        </dgm:presLayoutVars>
      </dgm:prSet>
      <dgm:spPr/>
    </dgm:pt>
    <dgm:pt modelId="{8364635D-7882-4DBB-85A4-F5772D7E46B7}" type="pres">
      <dgm:prSet presAssocID="{7A82DA7C-FC92-489B-AF8A-50D454E9D6A6}" presName="space" presStyleCnt="0"/>
      <dgm:spPr/>
    </dgm:pt>
    <dgm:pt modelId="{80BCCB06-0EDB-4D1A-BFD8-B7E57748804C}" type="pres">
      <dgm:prSet presAssocID="{1F9C587D-BC62-4A8A-A0AC-F0B25D54A6CA}" presName="composite" presStyleCnt="0"/>
      <dgm:spPr/>
    </dgm:pt>
    <dgm:pt modelId="{5BD3A6D1-95D0-411F-853C-AA1C738AFB0E}" type="pres">
      <dgm:prSet presAssocID="{1F9C587D-BC62-4A8A-A0AC-F0B25D54A6CA}" presName="parTx" presStyleLbl="alignNode1" presStyleIdx="2" presStyleCnt="3">
        <dgm:presLayoutVars>
          <dgm:chMax val="0"/>
          <dgm:chPref val="0"/>
          <dgm:bulletEnabled val="1"/>
        </dgm:presLayoutVars>
      </dgm:prSet>
      <dgm:spPr/>
    </dgm:pt>
    <dgm:pt modelId="{9B7FA76E-12BF-42A3-8505-D4C29ADB30E9}" type="pres">
      <dgm:prSet presAssocID="{1F9C587D-BC62-4A8A-A0AC-F0B25D54A6CA}" presName="desTx" presStyleLbl="alignAccFollowNode1" presStyleIdx="2" presStyleCnt="3">
        <dgm:presLayoutVars>
          <dgm:bulletEnabled val="1"/>
        </dgm:presLayoutVars>
      </dgm:prSet>
      <dgm:spPr/>
    </dgm:pt>
  </dgm:ptLst>
  <dgm:cxnLst>
    <dgm:cxn modelId="{6E720908-95EA-4699-B125-11A1318C90B4}" srcId="{1F9C587D-BC62-4A8A-A0AC-F0B25D54A6CA}" destId="{596635EE-4D7D-4B0C-954F-820200020B9E}" srcOrd="1" destOrd="0" parTransId="{BA8822A6-10FD-4270-91FE-F5BACACDCDFF}" sibTransId="{F41555CD-7517-4681-B38F-E8C0B457005B}"/>
    <dgm:cxn modelId="{1D5F960F-AF9D-49B1-9368-2C3C4A82ACCD}" type="presOf" srcId="{27849A39-DDC9-49AB-9190-12C861FA33A5}" destId="{9B7FA76E-12BF-42A3-8505-D4C29ADB30E9}" srcOrd="0" destOrd="2" presId="urn:microsoft.com/office/officeart/2005/8/layout/hList1"/>
    <dgm:cxn modelId="{B69DFE2E-03DC-4009-9835-5B6D8E9465A5}" srcId="{A67F068D-6506-4892-821E-688FDEB97ECE}" destId="{5E319736-91D4-42AF-9B99-00DCA817FF24}" srcOrd="0" destOrd="0" parTransId="{7C2C3651-2BF8-4D67-9C0B-D578D645E317}" sibTransId="{9DF7F4B3-0C05-47C3-965B-2A5741E986DA}"/>
    <dgm:cxn modelId="{0D8F9737-5B32-4F2B-B20B-E0E63D46C031}" srcId="{45F2BC06-AE51-4D7E-85A9-259DBA437600}" destId="{2A643C44-8D24-446D-AD00-F29728792013}" srcOrd="0" destOrd="0" parTransId="{5AFB5B71-45FF-48C8-97BC-FFA5CD6C3258}" sibTransId="{87982902-2C5B-449C-A38D-50F316353043}"/>
    <dgm:cxn modelId="{50E7235C-ACE5-4E79-A588-5D31681D30FF}" type="presOf" srcId="{1F9C587D-BC62-4A8A-A0AC-F0B25D54A6CA}" destId="{5BD3A6D1-95D0-411F-853C-AA1C738AFB0E}" srcOrd="0" destOrd="0" presId="urn:microsoft.com/office/officeart/2005/8/layout/hList1"/>
    <dgm:cxn modelId="{FBF29A60-A78D-413A-B057-3AB4ACEB217D}" srcId="{C8ACF2BF-7409-47E2-B6F8-06884DA50A5F}" destId="{1F9C587D-BC62-4A8A-A0AC-F0B25D54A6CA}" srcOrd="2" destOrd="0" parTransId="{29FE40A8-5C7E-44C5-A501-ECEDC21863FF}" sibTransId="{F96817B7-8F04-4C33-9A07-4C82C2418D28}"/>
    <dgm:cxn modelId="{B429B960-7F37-4FD1-A397-C0A9EAD0B00B}" srcId="{C8ACF2BF-7409-47E2-B6F8-06884DA50A5F}" destId="{45F2BC06-AE51-4D7E-85A9-259DBA437600}" srcOrd="1" destOrd="0" parTransId="{EA74E8ED-0F3C-4B41-8B62-BBAFCA3A0EC6}" sibTransId="{7A82DA7C-FC92-489B-AF8A-50D454E9D6A6}"/>
    <dgm:cxn modelId="{BEE4A448-CCFD-4736-97D6-052FA0D0E32F}" type="presOf" srcId="{5E319736-91D4-42AF-9B99-00DCA817FF24}" destId="{95B315F2-1119-41B0-B4F8-74316CFAF106}" srcOrd="0" destOrd="0" presId="urn:microsoft.com/office/officeart/2005/8/layout/hList1"/>
    <dgm:cxn modelId="{25F7EC4B-2B6E-4C37-A3F8-9ECAD1FB0324}" type="presOf" srcId="{45F2BC06-AE51-4D7E-85A9-259DBA437600}" destId="{40999EF2-4223-476A-B430-18454C9CCEAB}" srcOrd="0" destOrd="0" presId="urn:microsoft.com/office/officeart/2005/8/layout/hList1"/>
    <dgm:cxn modelId="{96404F4C-AD61-405A-B16A-CDF3D1229179}" srcId="{1F9C587D-BC62-4A8A-A0AC-F0B25D54A6CA}" destId="{FB262AC3-0A99-427F-ABAF-B998EF64DD58}" srcOrd="0" destOrd="0" parTransId="{FD297981-29EC-4EF1-BE41-9C7BEE61F0A6}" sibTransId="{954D948D-4A2F-4840-9051-4CEE203E96AD}"/>
    <dgm:cxn modelId="{2A534B76-A5E8-4265-A732-CDE7DED5F78E}" type="presOf" srcId="{FB262AC3-0A99-427F-ABAF-B998EF64DD58}" destId="{9B7FA76E-12BF-42A3-8505-D4C29ADB30E9}" srcOrd="0" destOrd="0" presId="urn:microsoft.com/office/officeart/2005/8/layout/hList1"/>
    <dgm:cxn modelId="{6E222F57-5518-4C83-ADD5-B9DA2F717AFC}" srcId="{1F9C587D-BC62-4A8A-A0AC-F0B25D54A6CA}" destId="{27849A39-DDC9-49AB-9190-12C861FA33A5}" srcOrd="2" destOrd="0" parTransId="{A0AD8E34-4F55-4A09-A1A2-9728CA96A65D}" sibTransId="{D847EA7D-DCAE-4C3A-B400-F8F7F592ADD0}"/>
    <dgm:cxn modelId="{E3B8D183-ADFB-421D-B4CD-28EC679F9121}" type="presOf" srcId="{C8ACF2BF-7409-47E2-B6F8-06884DA50A5F}" destId="{1575F1A1-4016-4763-B9A7-2627B843621F}" srcOrd="0" destOrd="0" presId="urn:microsoft.com/office/officeart/2005/8/layout/hList1"/>
    <dgm:cxn modelId="{1E78AFA8-9919-4A20-BBA5-2E38DCBCA06F}" type="presOf" srcId="{A67F068D-6506-4892-821E-688FDEB97ECE}" destId="{D662898C-7AF6-4E8F-B4C2-7F92B6351352}" srcOrd="0" destOrd="0" presId="urn:microsoft.com/office/officeart/2005/8/layout/hList1"/>
    <dgm:cxn modelId="{F9C91ABC-C72F-4700-92C0-0BBD5FD68437}" type="presOf" srcId="{2A643C44-8D24-446D-AD00-F29728792013}" destId="{576F8244-7639-473F-A305-FE9D71575E28}" srcOrd="0" destOrd="0" presId="urn:microsoft.com/office/officeart/2005/8/layout/hList1"/>
    <dgm:cxn modelId="{376808E2-B4C0-4AE2-A6B0-99E1FD8920AB}" srcId="{C8ACF2BF-7409-47E2-B6F8-06884DA50A5F}" destId="{A67F068D-6506-4892-821E-688FDEB97ECE}" srcOrd="0" destOrd="0" parTransId="{B77C737A-0846-49D2-98AC-7F844432FE8F}" sibTransId="{EBC05416-6EFA-44F7-9452-C1A5A7E7D7E3}"/>
    <dgm:cxn modelId="{DE4523F3-3E7B-41B0-95D9-01D45AACE234}" type="presOf" srcId="{596635EE-4D7D-4B0C-954F-820200020B9E}" destId="{9B7FA76E-12BF-42A3-8505-D4C29ADB30E9}" srcOrd="0" destOrd="1" presId="urn:microsoft.com/office/officeart/2005/8/layout/hList1"/>
    <dgm:cxn modelId="{FA520517-646D-4E26-A0D4-3B3400AD8332}" type="presParOf" srcId="{1575F1A1-4016-4763-B9A7-2627B843621F}" destId="{BE43C417-520D-407B-947B-4070824D94A0}" srcOrd="0" destOrd="0" presId="urn:microsoft.com/office/officeart/2005/8/layout/hList1"/>
    <dgm:cxn modelId="{7E42D354-696D-4C8B-A663-195A08664D39}" type="presParOf" srcId="{BE43C417-520D-407B-947B-4070824D94A0}" destId="{D662898C-7AF6-4E8F-B4C2-7F92B6351352}" srcOrd="0" destOrd="0" presId="urn:microsoft.com/office/officeart/2005/8/layout/hList1"/>
    <dgm:cxn modelId="{591E16F8-7129-4471-BEFE-35E9883DED88}" type="presParOf" srcId="{BE43C417-520D-407B-947B-4070824D94A0}" destId="{95B315F2-1119-41B0-B4F8-74316CFAF106}" srcOrd="1" destOrd="0" presId="urn:microsoft.com/office/officeart/2005/8/layout/hList1"/>
    <dgm:cxn modelId="{0A2DEE9C-F639-466A-914F-C58C33ABBC19}" type="presParOf" srcId="{1575F1A1-4016-4763-B9A7-2627B843621F}" destId="{7FB00D12-794A-4B4A-B8DD-6EC37B74C807}" srcOrd="1" destOrd="0" presId="urn:microsoft.com/office/officeart/2005/8/layout/hList1"/>
    <dgm:cxn modelId="{992F3C5F-DBB8-45FA-9FFC-6FA59683E71D}" type="presParOf" srcId="{1575F1A1-4016-4763-B9A7-2627B843621F}" destId="{AD4C1411-D119-4B9F-A2BB-CBC9A01A2DA8}" srcOrd="2" destOrd="0" presId="urn:microsoft.com/office/officeart/2005/8/layout/hList1"/>
    <dgm:cxn modelId="{41AA6401-70B2-47D4-A438-87C8DDF5205D}" type="presParOf" srcId="{AD4C1411-D119-4B9F-A2BB-CBC9A01A2DA8}" destId="{40999EF2-4223-476A-B430-18454C9CCEAB}" srcOrd="0" destOrd="0" presId="urn:microsoft.com/office/officeart/2005/8/layout/hList1"/>
    <dgm:cxn modelId="{3812148F-C396-4EC8-BCDF-3959140B43F2}" type="presParOf" srcId="{AD4C1411-D119-4B9F-A2BB-CBC9A01A2DA8}" destId="{576F8244-7639-473F-A305-FE9D71575E28}" srcOrd="1" destOrd="0" presId="urn:microsoft.com/office/officeart/2005/8/layout/hList1"/>
    <dgm:cxn modelId="{08B7159C-42E1-4346-9909-44A2DBA7DCD7}" type="presParOf" srcId="{1575F1A1-4016-4763-B9A7-2627B843621F}" destId="{8364635D-7882-4DBB-85A4-F5772D7E46B7}" srcOrd="3" destOrd="0" presId="urn:microsoft.com/office/officeart/2005/8/layout/hList1"/>
    <dgm:cxn modelId="{9C72A841-CCB8-41CA-8DC4-392FAD07DACC}" type="presParOf" srcId="{1575F1A1-4016-4763-B9A7-2627B843621F}" destId="{80BCCB06-0EDB-4D1A-BFD8-B7E57748804C}" srcOrd="4" destOrd="0" presId="urn:microsoft.com/office/officeart/2005/8/layout/hList1"/>
    <dgm:cxn modelId="{7E265902-6E9A-4205-A01A-62F8FE855CD0}" type="presParOf" srcId="{80BCCB06-0EDB-4D1A-BFD8-B7E57748804C}" destId="{5BD3A6D1-95D0-411F-853C-AA1C738AFB0E}" srcOrd="0" destOrd="0" presId="urn:microsoft.com/office/officeart/2005/8/layout/hList1"/>
    <dgm:cxn modelId="{9D2A0FC7-A4AB-45DB-9D52-F72DF56ACC2E}" type="presParOf" srcId="{80BCCB06-0EDB-4D1A-BFD8-B7E57748804C}" destId="{9B7FA76E-12BF-42A3-8505-D4C29ADB30E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C87E75-B6C4-4F34-9337-6AEF05CBE5F0}"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03AEDB6D-FACA-4837-BB28-F695352D56D8}">
      <dgm:prSet custT="1"/>
      <dgm:spPr/>
      <dgm:t>
        <a:bodyPr/>
        <a:lstStyle/>
        <a:p>
          <a:r>
            <a:rPr lang="en-US" sz="2800" dirty="0"/>
            <a:t>Improving Inter-Professional Communication</a:t>
          </a:r>
        </a:p>
      </dgm:t>
    </dgm:pt>
    <dgm:pt modelId="{833D4D9D-C7FE-404D-B733-7847087505EB}" type="parTrans" cxnId="{C35516C0-D0FA-4B0E-8B08-DE302B3FBD5D}">
      <dgm:prSet/>
      <dgm:spPr/>
      <dgm:t>
        <a:bodyPr/>
        <a:lstStyle/>
        <a:p>
          <a:endParaRPr lang="en-US"/>
        </a:p>
      </dgm:t>
    </dgm:pt>
    <dgm:pt modelId="{A710C923-8D8A-4753-A37C-157CBEAB5BF8}" type="sibTrans" cxnId="{C35516C0-D0FA-4B0E-8B08-DE302B3FBD5D}">
      <dgm:prSet/>
      <dgm:spPr/>
      <dgm:t>
        <a:bodyPr/>
        <a:lstStyle/>
        <a:p>
          <a:endParaRPr lang="en-US"/>
        </a:p>
      </dgm:t>
    </dgm:pt>
    <dgm:pt modelId="{D62277C0-2AB9-4978-9305-18221600732B}">
      <dgm:prSet/>
      <dgm:spPr/>
      <dgm:t>
        <a:bodyPr/>
        <a:lstStyle/>
        <a:p>
          <a:r>
            <a:rPr lang="en-US" dirty="0"/>
            <a:t>Provides insight and action plans to help clinicians repair and reset damaged relationships with peers and staff</a:t>
          </a:r>
        </a:p>
      </dgm:t>
    </dgm:pt>
    <dgm:pt modelId="{2975F65B-E884-4F71-8405-E8F3C026A3A8}" type="parTrans" cxnId="{ABDA29C0-1105-4071-A841-FBC6BAACDF13}">
      <dgm:prSet/>
      <dgm:spPr/>
      <dgm:t>
        <a:bodyPr/>
        <a:lstStyle/>
        <a:p>
          <a:endParaRPr lang="en-US"/>
        </a:p>
      </dgm:t>
    </dgm:pt>
    <dgm:pt modelId="{442E7AE1-664F-48CD-B3FB-6D6343E20400}" type="sibTrans" cxnId="{ABDA29C0-1105-4071-A841-FBC6BAACDF13}">
      <dgm:prSet/>
      <dgm:spPr/>
      <dgm:t>
        <a:bodyPr/>
        <a:lstStyle/>
        <a:p>
          <a:endParaRPr lang="en-US"/>
        </a:p>
      </dgm:t>
    </dgm:pt>
    <dgm:pt modelId="{930CEA01-3EAB-41AC-8E0A-AEC6EC4605E2}">
      <dgm:prSet/>
      <dgm:spPr/>
      <dgm:t>
        <a:bodyPr/>
        <a:lstStyle/>
        <a:p>
          <a:r>
            <a:rPr lang="en-US" i="1" dirty="0"/>
            <a:t>“This program was life-changing for our orthopedic surgeon”</a:t>
          </a:r>
          <a:endParaRPr lang="en-US" dirty="0"/>
        </a:p>
      </dgm:t>
    </dgm:pt>
    <dgm:pt modelId="{73F130FE-DBE1-4A47-98F5-D5E6486D6522}" type="parTrans" cxnId="{0AEF4F2B-56E2-485E-9FA3-BA4605FA829B}">
      <dgm:prSet/>
      <dgm:spPr/>
      <dgm:t>
        <a:bodyPr/>
        <a:lstStyle/>
        <a:p>
          <a:endParaRPr lang="en-US"/>
        </a:p>
      </dgm:t>
    </dgm:pt>
    <dgm:pt modelId="{B4A71751-BD28-4211-95B2-0E84FE0DAEDA}" type="sibTrans" cxnId="{0AEF4F2B-56E2-485E-9FA3-BA4605FA829B}">
      <dgm:prSet/>
      <dgm:spPr/>
      <dgm:t>
        <a:bodyPr/>
        <a:lstStyle/>
        <a:p>
          <a:endParaRPr lang="en-US"/>
        </a:p>
      </dgm:t>
    </dgm:pt>
    <dgm:pt modelId="{D922DE6C-65E0-4EC6-94B0-5DE32061F807}">
      <dgm:prSet custT="1"/>
      <dgm:spPr/>
      <dgm:t>
        <a:bodyPr/>
        <a:lstStyle/>
        <a:p>
          <a:pPr>
            <a:spcAft>
              <a:spcPts val="0"/>
            </a:spcAft>
          </a:pPr>
          <a:r>
            <a:rPr lang="en-US" sz="2800" i="1" kern="1200" dirty="0">
              <a:solidFill>
                <a:prstClr val="white"/>
              </a:solidFill>
              <a:latin typeface="Calibri" panose="020F0502020204030204"/>
              <a:ea typeface="+mn-ea"/>
              <a:cs typeface="+mn-cs"/>
            </a:rPr>
            <a:t>PROBE </a:t>
          </a:r>
          <a:r>
            <a:rPr lang="en-US" sz="2800" kern="1200" dirty="0">
              <a:solidFill>
                <a:prstClr val="white"/>
              </a:solidFill>
              <a:latin typeface="Calibri" panose="020F0502020204030204"/>
              <a:ea typeface="+mn-ea"/>
              <a:cs typeface="+mn-cs"/>
            </a:rPr>
            <a:t>Program</a:t>
          </a:r>
          <a:endParaRPr lang="en-US" sz="2800" i="1" kern="1200" dirty="0">
            <a:solidFill>
              <a:prstClr val="white"/>
            </a:solidFill>
            <a:latin typeface="Calibri" panose="020F0502020204030204"/>
            <a:ea typeface="+mn-ea"/>
            <a:cs typeface="+mn-cs"/>
          </a:endParaRPr>
        </a:p>
        <a:p>
          <a:pPr>
            <a:spcAft>
              <a:spcPts val="0"/>
            </a:spcAft>
          </a:pPr>
          <a:r>
            <a:rPr lang="en-US" sz="2400" i="1" kern="1200" dirty="0">
              <a:solidFill>
                <a:prstClr val="white"/>
              </a:solidFill>
              <a:latin typeface="Calibri" panose="020F0502020204030204"/>
              <a:ea typeface="+mn-ea"/>
              <a:cs typeface="+mn-cs"/>
            </a:rPr>
            <a:t>    Professionalism, boundaries and ethics</a:t>
          </a:r>
        </a:p>
      </dgm:t>
    </dgm:pt>
    <dgm:pt modelId="{52C5FE1A-A95D-471B-98EB-F7FAA60F0A5D}" type="parTrans" cxnId="{43BF0C15-9576-45C4-8925-DB0B80832D2A}">
      <dgm:prSet/>
      <dgm:spPr/>
      <dgm:t>
        <a:bodyPr/>
        <a:lstStyle/>
        <a:p>
          <a:endParaRPr lang="en-US"/>
        </a:p>
      </dgm:t>
    </dgm:pt>
    <dgm:pt modelId="{9043CF88-36F3-4383-944E-51F294239433}" type="sibTrans" cxnId="{43BF0C15-9576-45C4-8925-DB0B80832D2A}">
      <dgm:prSet/>
      <dgm:spPr/>
      <dgm:t>
        <a:bodyPr/>
        <a:lstStyle/>
        <a:p>
          <a:endParaRPr lang="en-US"/>
        </a:p>
      </dgm:t>
    </dgm:pt>
    <dgm:pt modelId="{5CCC230F-68E4-494F-9917-AAECD2F3B3DC}">
      <dgm:prSet/>
      <dgm:spPr/>
      <dgm:t>
        <a:bodyPr/>
        <a:lstStyle/>
        <a:p>
          <a:r>
            <a:rPr lang="en-US" dirty="0"/>
            <a:t>Helps clinicians understand professionalism standards and apply them to their specific situation; our busiest program with 360+ participants per year</a:t>
          </a:r>
        </a:p>
      </dgm:t>
    </dgm:pt>
    <dgm:pt modelId="{7716BFFD-79F6-4DB1-A71F-7D5BA6F731B0}" type="parTrans" cxnId="{E33D50A2-F2ED-40D0-A408-C7A66262795A}">
      <dgm:prSet/>
      <dgm:spPr/>
      <dgm:t>
        <a:bodyPr/>
        <a:lstStyle/>
        <a:p>
          <a:endParaRPr lang="en-US"/>
        </a:p>
      </dgm:t>
    </dgm:pt>
    <dgm:pt modelId="{45981C85-EF6C-4A59-9DEB-F365BD2A3F76}" type="sibTrans" cxnId="{E33D50A2-F2ED-40D0-A408-C7A66262795A}">
      <dgm:prSet/>
      <dgm:spPr/>
      <dgm:t>
        <a:bodyPr/>
        <a:lstStyle/>
        <a:p>
          <a:endParaRPr lang="en-US"/>
        </a:p>
      </dgm:t>
    </dgm:pt>
    <dgm:pt modelId="{A3F7B132-1A70-438E-BCD7-A00AD954C5AF}">
      <dgm:prSet/>
      <dgm:spPr/>
      <dgm:t>
        <a:bodyPr/>
        <a:lstStyle/>
        <a:p>
          <a:r>
            <a:rPr lang="en-US" i="1" dirty="0"/>
            <a:t>“</a:t>
          </a:r>
          <a:r>
            <a:rPr lang="en-US" i="1" dirty="0">
              <a:solidFill>
                <a:prstClr val="black">
                  <a:hueOff val="0"/>
                  <a:satOff val="0"/>
                  <a:lumOff val="0"/>
                  <a:alphaOff val="0"/>
                </a:prstClr>
              </a:solidFill>
              <a:latin typeface="Calibri" panose="020F0502020204030204"/>
              <a:ea typeface="+mn-ea"/>
              <a:cs typeface="+mn-cs"/>
            </a:rPr>
            <a:t>Helped me realize the full impact of my mistakes”</a:t>
          </a:r>
        </a:p>
      </dgm:t>
    </dgm:pt>
    <dgm:pt modelId="{0D9A863B-C41A-46ED-B8E2-9EFDDE508D02}" type="parTrans" cxnId="{40E00F92-A779-4DD3-A72F-9013E66F28E4}">
      <dgm:prSet/>
      <dgm:spPr/>
      <dgm:t>
        <a:bodyPr/>
        <a:lstStyle/>
        <a:p>
          <a:endParaRPr lang="en-US"/>
        </a:p>
      </dgm:t>
    </dgm:pt>
    <dgm:pt modelId="{421283E7-96A8-4241-AA33-6698AC04296D}" type="sibTrans" cxnId="{40E00F92-A779-4DD3-A72F-9013E66F28E4}">
      <dgm:prSet/>
      <dgm:spPr/>
      <dgm:t>
        <a:bodyPr/>
        <a:lstStyle/>
        <a:p>
          <a:endParaRPr lang="en-US"/>
        </a:p>
      </dgm:t>
    </dgm:pt>
    <dgm:pt modelId="{D135F362-DDBE-46C7-8C4A-2146E5E608A3}" type="pres">
      <dgm:prSet presAssocID="{A4C87E75-B6C4-4F34-9337-6AEF05CBE5F0}" presName="linear" presStyleCnt="0">
        <dgm:presLayoutVars>
          <dgm:dir/>
          <dgm:animLvl val="lvl"/>
          <dgm:resizeHandles val="exact"/>
        </dgm:presLayoutVars>
      </dgm:prSet>
      <dgm:spPr/>
    </dgm:pt>
    <dgm:pt modelId="{734FD9F0-DA24-4C97-9237-51F25901C351}" type="pres">
      <dgm:prSet presAssocID="{03AEDB6D-FACA-4837-BB28-F695352D56D8}" presName="parentLin" presStyleCnt="0"/>
      <dgm:spPr/>
    </dgm:pt>
    <dgm:pt modelId="{F2DC7D22-D493-4AEA-9E1D-F1F89B02272A}" type="pres">
      <dgm:prSet presAssocID="{03AEDB6D-FACA-4837-BB28-F695352D56D8}" presName="parentLeftMargin" presStyleLbl="node1" presStyleIdx="0" presStyleCnt="2"/>
      <dgm:spPr/>
    </dgm:pt>
    <dgm:pt modelId="{1818E06D-E0A7-48A5-A7A3-D24EEBB3C362}" type="pres">
      <dgm:prSet presAssocID="{03AEDB6D-FACA-4837-BB28-F695352D56D8}" presName="parentText" presStyleLbl="node1" presStyleIdx="0" presStyleCnt="2" custScaleX="142857" custScaleY="77921">
        <dgm:presLayoutVars>
          <dgm:chMax val="0"/>
          <dgm:bulletEnabled val="1"/>
        </dgm:presLayoutVars>
      </dgm:prSet>
      <dgm:spPr/>
    </dgm:pt>
    <dgm:pt modelId="{AFBE3A7C-0072-4145-AA2B-1A9EBEB26F64}" type="pres">
      <dgm:prSet presAssocID="{03AEDB6D-FACA-4837-BB28-F695352D56D8}" presName="negativeSpace" presStyleCnt="0"/>
      <dgm:spPr/>
    </dgm:pt>
    <dgm:pt modelId="{B2C44858-D9BD-4184-85FB-6702269F230A}" type="pres">
      <dgm:prSet presAssocID="{03AEDB6D-FACA-4837-BB28-F695352D56D8}" presName="childText" presStyleLbl="conFgAcc1" presStyleIdx="0" presStyleCnt="2">
        <dgm:presLayoutVars>
          <dgm:bulletEnabled val="1"/>
        </dgm:presLayoutVars>
      </dgm:prSet>
      <dgm:spPr/>
    </dgm:pt>
    <dgm:pt modelId="{F3F2FEC9-8908-4737-BB6D-7FF1E366225C}" type="pres">
      <dgm:prSet presAssocID="{A710C923-8D8A-4753-A37C-157CBEAB5BF8}" presName="spaceBetweenRectangles" presStyleCnt="0"/>
      <dgm:spPr/>
    </dgm:pt>
    <dgm:pt modelId="{47FBECC9-6E46-4673-964D-C7D7DA27B843}" type="pres">
      <dgm:prSet presAssocID="{D922DE6C-65E0-4EC6-94B0-5DE32061F807}" presName="parentLin" presStyleCnt="0"/>
      <dgm:spPr/>
    </dgm:pt>
    <dgm:pt modelId="{8D3F1EC6-8A24-460A-A7CB-5EDB5D67D280}" type="pres">
      <dgm:prSet presAssocID="{D922DE6C-65E0-4EC6-94B0-5DE32061F807}" presName="parentLeftMargin" presStyleLbl="node1" presStyleIdx="0" presStyleCnt="2"/>
      <dgm:spPr/>
    </dgm:pt>
    <dgm:pt modelId="{3B0ED11F-D19D-40C0-9176-C03645461D45}" type="pres">
      <dgm:prSet presAssocID="{D922DE6C-65E0-4EC6-94B0-5DE32061F807}" presName="parentText" presStyleLbl="node1" presStyleIdx="1" presStyleCnt="2" custScaleX="142857" custScaleY="117773">
        <dgm:presLayoutVars>
          <dgm:chMax val="0"/>
          <dgm:bulletEnabled val="1"/>
        </dgm:presLayoutVars>
      </dgm:prSet>
      <dgm:spPr/>
    </dgm:pt>
    <dgm:pt modelId="{CFD139ED-DA4F-4986-A28D-3BBC0994CA9A}" type="pres">
      <dgm:prSet presAssocID="{D922DE6C-65E0-4EC6-94B0-5DE32061F807}" presName="negativeSpace" presStyleCnt="0"/>
      <dgm:spPr/>
    </dgm:pt>
    <dgm:pt modelId="{74495731-F1C3-400A-8FBF-438AAB7B2DF8}" type="pres">
      <dgm:prSet presAssocID="{D922DE6C-65E0-4EC6-94B0-5DE32061F807}" presName="childText" presStyleLbl="conFgAcc1" presStyleIdx="1" presStyleCnt="2">
        <dgm:presLayoutVars>
          <dgm:bulletEnabled val="1"/>
        </dgm:presLayoutVars>
      </dgm:prSet>
      <dgm:spPr/>
    </dgm:pt>
  </dgm:ptLst>
  <dgm:cxnLst>
    <dgm:cxn modelId="{C558E80D-7498-48AE-B228-5E439B4BC6FD}" type="presOf" srcId="{A4C87E75-B6C4-4F34-9337-6AEF05CBE5F0}" destId="{D135F362-DDBE-46C7-8C4A-2146E5E608A3}" srcOrd="0" destOrd="0" presId="urn:microsoft.com/office/officeart/2005/8/layout/list1"/>
    <dgm:cxn modelId="{43BF0C15-9576-45C4-8925-DB0B80832D2A}" srcId="{A4C87E75-B6C4-4F34-9337-6AEF05CBE5F0}" destId="{D922DE6C-65E0-4EC6-94B0-5DE32061F807}" srcOrd="1" destOrd="0" parTransId="{52C5FE1A-A95D-471B-98EB-F7FAA60F0A5D}" sibTransId="{9043CF88-36F3-4383-944E-51F294239433}"/>
    <dgm:cxn modelId="{0AEF4F2B-56E2-485E-9FA3-BA4605FA829B}" srcId="{D62277C0-2AB9-4978-9305-18221600732B}" destId="{930CEA01-3EAB-41AC-8E0A-AEC6EC4605E2}" srcOrd="0" destOrd="0" parTransId="{73F130FE-DBE1-4A47-98F5-D5E6486D6522}" sibTransId="{B4A71751-BD28-4211-95B2-0E84FE0DAEDA}"/>
    <dgm:cxn modelId="{961B765F-9822-43AF-B0EE-6078DAE100FB}" type="presOf" srcId="{5CCC230F-68E4-494F-9917-AAECD2F3B3DC}" destId="{74495731-F1C3-400A-8FBF-438AAB7B2DF8}" srcOrd="0" destOrd="0" presId="urn:microsoft.com/office/officeart/2005/8/layout/list1"/>
    <dgm:cxn modelId="{E1A1F06B-3046-49D4-97B3-F7CC39159448}" type="presOf" srcId="{D62277C0-2AB9-4978-9305-18221600732B}" destId="{B2C44858-D9BD-4184-85FB-6702269F230A}" srcOrd="0" destOrd="0" presId="urn:microsoft.com/office/officeart/2005/8/layout/list1"/>
    <dgm:cxn modelId="{25C97678-F79E-4F53-86F3-43E32FA3E1B1}" type="presOf" srcId="{D922DE6C-65E0-4EC6-94B0-5DE32061F807}" destId="{3B0ED11F-D19D-40C0-9176-C03645461D45}" srcOrd="1" destOrd="0" presId="urn:microsoft.com/office/officeart/2005/8/layout/list1"/>
    <dgm:cxn modelId="{2925C090-AE20-479B-907B-D1959A98E70A}" type="presOf" srcId="{D922DE6C-65E0-4EC6-94B0-5DE32061F807}" destId="{8D3F1EC6-8A24-460A-A7CB-5EDB5D67D280}" srcOrd="0" destOrd="0" presId="urn:microsoft.com/office/officeart/2005/8/layout/list1"/>
    <dgm:cxn modelId="{40E00F92-A779-4DD3-A72F-9013E66F28E4}" srcId="{5CCC230F-68E4-494F-9917-AAECD2F3B3DC}" destId="{A3F7B132-1A70-438E-BCD7-A00AD954C5AF}" srcOrd="0" destOrd="0" parTransId="{0D9A863B-C41A-46ED-B8E2-9EFDDE508D02}" sibTransId="{421283E7-96A8-4241-AA33-6698AC04296D}"/>
    <dgm:cxn modelId="{86F22793-C6BB-4389-9C74-37EFFD1A9BE0}" type="presOf" srcId="{03AEDB6D-FACA-4837-BB28-F695352D56D8}" destId="{1818E06D-E0A7-48A5-A7A3-D24EEBB3C362}" srcOrd="1" destOrd="0" presId="urn:microsoft.com/office/officeart/2005/8/layout/list1"/>
    <dgm:cxn modelId="{E33D50A2-F2ED-40D0-A408-C7A66262795A}" srcId="{D922DE6C-65E0-4EC6-94B0-5DE32061F807}" destId="{5CCC230F-68E4-494F-9917-AAECD2F3B3DC}" srcOrd="0" destOrd="0" parTransId="{7716BFFD-79F6-4DB1-A71F-7D5BA6F731B0}" sibTransId="{45981C85-EF6C-4A59-9DEB-F365BD2A3F76}"/>
    <dgm:cxn modelId="{BC56E1A3-F7F3-4832-A913-5DE35F8103A8}" type="presOf" srcId="{A3F7B132-1A70-438E-BCD7-A00AD954C5AF}" destId="{74495731-F1C3-400A-8FBF-438AAB7B2DF8}" srcOrd="0" destOrd="1" presId="urn:microsoft.com/office/officeart/2005/8/layout/list1"/>
    <dgm:cxn modelId="{C35516C0-D0FA-4B0E-8B08-DE302B3FBD5D}" srcId="{A4C87E75-B6C4-4F34-9337-6AEF05CBE5F0}" destId="{03AEDB6D-FACA-4837-BB28-F695352D56D8}" srcOrd="0" destOrd="0" parTransId="{833D4D9D-C7FE-404D-B733-7847087505EB}" sibTransId="{A710C923-8D8A-4753-A37C-157CBEAB5BF8}"/>
    <dgm:cxn modelId="{ABDA29C0-1105-4071-A841-FBC6BAACDF13}" srcId="{03AEDB6D-FACA-4837-BB28-F695352D56D8}" destId="{D62277C0-2AB9-4978-9305-18221600732B}" srcOrd="0" destOrd="0" parTransId="{2975F65B-E884-4F71-8405-E8F3C026A3A8}" sibTransId="{442E7AE1-664F-48CD-B3FB-6D6343E20400}"/>
    <dgm:cxn modelId="{751943D5-9B73-4FA0-AD4C-5198159989F6}" type="presOf" srcId="{03AEDB6D-FACA-4837-BB28-F695352D56D8}" destId="{F2DC7D22-D493-4AEA-9E1D-F1F89B02272A}" srcOrd="0" destOrd="0" presId="urn:microsoft.com/office/officeart/2005/8/layout/list1"/>
    <dgm:cxn modelId="{58D102EC-A49A-4D8C-BDFA-9A67BDC4A9AB}" type="presOf" srcId="{930CEA01-3EAB-41AC-8E0A-AEC6EC4605E2}" destId="{B2C44858-D9BD-4184-85FB-6702269F230A}" srcOrd="0" destOrd="1" presId="urn:microsoft.com/office/officeart/2005/8/layout/list1"/>
    <dgm:cxn modelId="{9E655922-698C-40C4-999A-DEF753C31733}" type="presParOf" srcId="{D135F362-DDBE-46C7-8C4A-2146E5E608A3}" destId="{734FD9F0-DA24-4C97-9237-51F25901C351}" srcOrd="0" destOrd="0" presId="urn:microsoft.com/office/officeart/2005/8/layout/list1"/>
    <dgm:cxn modelId="{F8A31427-835A-452A-A47F-AE629567B521}" type="presParOf" srcId="{734FD9F0-DA24-4C97-9237-51F25901C351}" destId="{F2DC7D22-D493-4AEA-9E1D-F1F89B02272A}" srcOrd="0" destOrd="0" presId="urn:microsoft.com/office/officeart/2005/8/layout/list1"/>
    <dgm:cxn modelId="{C2817CC4-7DF8-4149-8DC0-6C4A3CA472BD}" type="presParOf" srcId="{734FD9F0-DA24-4C97-9237-51F25901C351}" destId="{1818E06D-E0A7-48A5-A7A3-D24EEBB3C362}" srcOrd="1" destOrd="0" presId="urn:microsoft.com/office/officeart/2005/8/layout/list1"/>
    <dgm:cxn modelId="{608CFDD2-CC79-48D8-97A5-2519F1C827FF}" type="presParOf" srcId="{D135F362-DDBE-46C7-8C4A-2146E5E608A3}" destId="{AFBE3A7C-0072-4145-AA2B-1A9EBEB26F64}" srcOrd="1" destOrd="0" presId="urn:microsoft.com/office/officeart/2005/8/layout/list1"/>
    <dgm:cxn modelId="{4D80112F-4DC6-4F2B-8D63-E3ADFFA51195}" type="presParOf" srcId="{D135F362-DDBE-46C7-8C4A-2146E5E608A3}" destId="{B2C44858-D9BD-4184-85FB-6702269F230A}" srcOrd="2" destOrd="0" presId="urn:microsoft.com/office/officeart/2005/8/layout/list1"/>
    <dgm:cxn modelId="{346B580C-9C20-4555-97D5-789296C68B4E}" type="presParOf" srcId="{D135F362-DDBE-46C7-8C4A-2146E5E608A3}" destId="{F3F2FEC9-8908-4737-BB6D-7FF1E366225C}" srcOrd="3" destOrd="0" presId="urn:microsoft.com/office/officeart/2005/8/layout/list1"/>
    <dgm:cxn modelId="{2E7E5F55-4288-4FFD-A027-C9FB1590E2B8}" type="presParOf" srcId="{D135F362-DDBE-46C7-8C4A-2146E5E608A3}" destId="{47FBECC9-6E46-4673-964D-C7D7DA27B843}" srcOrd="4" destOrd="0" presId="urn:microsoft.com/office/officeart/2005/8/layout/list1"/>
    <dgm:cxn modelId="{E61D0F39-6B06-4F41-8946-A25AE7A03C04}" type="presParOf" srcId="{47FBECC9-6E46-4673-964D-C7D7DA27B843}" destId="{8D3F1EC6-8A24-460A-A7CB-5EDB5D67D280}" srcOrd="0" destOrd="0" presId="urn:microsoft.com/office/officeart/2005/8/layout/list1"/>
    <dgm:cxn modelId="{E9503070-711F-4476-BEF3-4500DC206194}" type="presParOf" srcId="{47FBECC9-6E46-4673-964D-C7D7DA27B843}" destId="{3B0ED11F-D19D-40C0-9176-C03645461D45}" srcOrd="1" destOrd="0" presId="urn:microsoft.com/office/officeart/2005/8/layout/list1"/>
    <dgm:cxn modelId="{A794D57C-A2BF-49A4-8E8C-7DBD0B7CF4C0}" type="presParOf" srcId="{D135F362-DDBE-46C7-8C4A-2146E5E608A3}" destId="{CFD139ED-DA4F-4986-A28D-3BBC0994CA9A}" srcOrd="5" destOrd="0" presId="urn:microsoft.com/office/officeart/2005/8/layout/list1"/>
    <dgm:cxn modelId="{45B713E0-83D9-48B7-BCAF-8E8EE9C88E99}" type="presParOf" srcId="{D135F362-DDBE-46C7-8C4A-2146E5E608A3}" destId="{74495731-F1C3-400A-8FBF-438AAB7B2DF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7EFC43-2FC3-4EB6-A2CF-FFE22D265B42}"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E43FB390-0B25-4409-8613-EDB05857B774}">
      <dgm:prSet custT="1"/>
      <dgm:spPr/>
      <dgm:t>
        <a:bodyPr/>
        <a:lstStyle/>
        <a:p>
          <a:r>
            <a:rPr lang="en-US" sz="2400" dirty="0"/>
            <a:t>Enhanced Patient Communication</a:t>
          </a:r>
        </a:p>
      </dgm:t>
    </dgm:pt>
    <dgm:pt modelId="{1EFE7A1D-7657-46EB-9CD4-E0B8586FB185}" type="parTrans" cxnId="{E297E686-548B-4973-9472-7DB57215C034}">
      <dgm:prSet/>
      <dgm:spPr/>
      <dgm:t>
        <a:bodyPr/>
        <a:lstStyle/>
        <a:p>
          <a:endParaRPr lang="en-US"/>
        </a:p>
      </dgm:t>
    </dgm:pt>
    <dgm:pt modelId="{C9834FB6-4802-45B3-AE1D-087FA3A18E95}" type="sibTrans" cxnId="{E297E686-548B-4973-9472-7DB57215C034}">
      <dgm:prSet/>
      <dgm:spPr/>
      <dgm:t>
        <a:bodyPr/>
        <a:lstStyle/>
        <a:p>
          <a:endParaRPr lang="en-US"/>
        </a:p>
      </dgm:t>
    </dgm:pt>
    <dgm:pt modelId="{B90E8AFD-474A-40FF-AB81-B78BCB741E39}">
      <dgm:prSet/>
      <dgm:spPr/>
      <dgm:t>
        <a:bodyPr/>
        <a:lstStyle/>
        <a:p>
          <a:r>
            <a:rPr lang="en-US" dirty="0"/>
            <a:t>Helps clinicians who struggle to engage with patients and demonstrate empathy</a:t>
          </a:r>
          <a:endParaRPr lang="en-US" sz="1900" kern="1200" dirty="0"/>
        </a:p>
      </dgm:t>
    </dgm:pt>
    <dgm:pt modelId="{83021EA5-5915-4BD1-9E4B-9C1CA00E3117}" type="parTrans" cxnId="{B5AA3822-A28F-4B0F-BB08-C9029B70547D}">
      <dgm:prSet/>
      <dgm:spPr/>
      <dgm:t>
        <a:bodyPr/>
        <a:lstStyle/>
        <a:p>
          <a:endParaRPr lang="en-US"/>
        </a:p>
      </dgm:t>
    </dgm:pt>
    <dgm:pt modelId="{F7E69C74-03D1-4F55-A2C3-E31FA1DB43E5}" type="sibTrans" cxnId="{B5AA3822-A28F-4B0F-BB08-C9029B70547D}">
      <dgm:prSet/>
      <dgm:spPr/>
      <dgm:t>
        <a:bodyPr/>
        <a:lstStyle/>
        <a:p>
          <a:endParaRPr lang="en-US"/>
        </a:p>
      </dgm:t>
    </dgm:pt>
    <dgm:pt modelId="{24C613CA-D4FF-4BC1-B211-B7D193F897A0}">
      <dgm:prSe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Medical Recordkeeping Seminar</a:t>
          </a:r>
        </a:p>
      </dgm:t>
    </dgm:pt>
    <dgm:pt modelId="{25EBE1AD-A8EC-4EDB-BFE0-879CFBB9BC01}" type="parTrans" cxnId="{B3274771-AC91-4BC8-B5A7-2A1FEAA5B969}">
      <dgm:prSet/>
      <dgm:spPr/>
      <dgm:t>
        <a:bodyPr/>
        <a:lstStyle/>
        <a:p>
          <a:endParaRPr lang="en-US"/>
        </a:p>
      </dgm:t>
    </dgm:pt>
    <dgm:pt modelId="{173F6ECB-4C32-44A0-89C6-C997BB73AAEB}" type="sibTrans" cxnId="{B3274771-AC91-4BC8-B5A7-2A1FEAA5B969}">
      <dgm:prSet/>
      <dgm:spPr/>
      <dgm:t>
        <a:bodyPr/>
        <a:lstStyle/>
        <a:p>
          <a:endParaRPr lang="en-US"/>
        </a:p>
      </dgm:t>
    </dgm:pt>
    <dgm:pt modelId="{5ACE6E4C-864A-4F79-B76A-7401B21375F4}">
      <dgm:prSet/>
      <dgm:spPr/>
      <dgm:t>
        <a:bodyPr/>
        <a:lstStyle/>
        <a:p>
          <a:r>
            <a:rPr lang="en-US" dirty="0"/>
            <a:t>Our second-busiest resource, helps with everything from basic skills through reducing medico-legal risk and time management</a:t>
          </a:r>
        </a:p>
      </dgm:t>
    </dgm:pt>
    <dgm:pt modelId="{B208DA80-BAA3-48D9-BFE6-CC1CCC61B0C1}" type="parTrans" cxnId="{ADDBED8B-EB37-41F8-97A7-3959031EA27C}">
      <dgm:prSet/>
      <dgm:spPr/>
      <dgm:t>
        <a:bodyPr/>
        <a:lstStyle/>
        <a:p>
          <a:endParaRPr lang="en-US"/>
        </a:p>
      </dgm:t>
    </dgm:pt>
    <dgm:pt modelId="{8418800B-5334-40C9-9F05-956E78DED37A}" type="sibTrans" cxnId="{ADDBED8B-EB37-41F8-97A7-3959031EA27C}">
      <dgm:prSet/>
      <dgm:spPr/>
      <dgm:t>
        <a:bodyPr/>
        <a:lstStyle/>
        <a:p>
          <a:endParaRPr lang="en-US"/>
        </a:p>
      </dgm:t>
    </dgm:pt>
    <dgm:pt modelId="{BE76028C-C2F8-4D11-9C19-EA2E72FF0EF3}">
      <dgm:prSet/>
      <dgm:spPr/>
      <dgm:t>
        <a:bodyPr/>
        <a:lstStyle/>
        <a:p>
          <a:r>
            <a:rPr lang="en-US" i="1" dirty="0"/>
            <a:t>“I was able to make goals that I can operationalize as soon as next week”</a:t>
          </a:r>
          <a:endParaRPr lang="en-US" dirty="0"/>
        </a:p>
      </dgm:t>
    </dgm:pt>
    <dgm:pt modelId="{DD593601-0E88-4DAF-AB70-4DD5CB7595F7}" type="parTrans" cxnId="{A0239D23-9C05-4EBE-98AB-C610C53FEEEA}">
      <dgm:prSet/>
      <dgm:spPr/>
      <dgm:t>
        <a:bodyPr/>
        <a:lstStyle/>
        <a:p>
          <a:endParaRPr lang="en-US"/>
        </a:p>
      </dgm:t>
    </dgm:pt>
    <dgm:pt modelId="{62D3D4B8-8334-4837-88DC-B3BFBA11C321}" type="sibTrans" cxnId="{A0239D23-9C05-4EBE-98AB-C610C53FEEEA}">
      <dgm:prSet/>
      <dgm:spPr/>
      <dgm:t>
        <a:bodyPr/>
        <a:lstStyle/>
        <a:p>
          <a:endParaRPr lang="en-US"/>
        </a:p>
      </dgm:t>
    </dgm:pt>
    <dgm:pt modelId="{F89365FF-2594-4D95-8EAD-CE26D12261E7}">
      <dgm:prSet custT="1"/>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Prescribing Controlled Drugs</a:t>
          </a:r>
        </a:p>
      </dgm:t>
    </dgm:pt>
    <dgm:pt modelId="{9A4528EB-A2AE-42EA-BBA7-0878C6AC4327}" type="parTrans" cxnId="{D1CE5275-7361-4CFD-895A-0A6D12B3C747}">
      <dgm:prSet/>
      <dgm:spPr/>
      <dgm:t>
        <a:bodyPr/>
        <a:lstStyle/>
        <a:p>
          <a:endParaRPr lang="en-US"/>
        </a:p>
      </dgm:t>
    </dgm:pt>
    <dgm:pt modelId="{9DABAA2A-C693-4ADD-90CC-A83F4A3E028B}" type="sibTrans" cxnId="{D1CE5275-7361-4CFD-895A-0A6D12B3C747}">
      <dgm:prSet/>
      <dgm:spPr/>
      <dgm:t>
        <a:bodyPr/>
        <a:lstStyle/>
        <a:p>
          <a:endParaRPr lang="en-US"/>
        </a:p>
      </dgm:t>
    </dgm:pt>
    <dgm:pt modelId="{89B237FB-1AB5-4A29-B01C-3CB0780EB338}">
      <dgm:prSet/>
      <dgm:spPr/>
      <dgm:t>
        <a:bodyPr/>
        <a:lstStyle/>
        <a:p>
          <a:r>
            <a:rPr lang="en-US" dirty="0"/>
            <a:t>Resource that teaches safe prescribing practices and helps prescribers recognize drug-seeking patients and develop strategies to manage those difficult situations</a:t>
          </a:r>
        </a:p>
      </dgm:t>
    </dgm:pt>
    <dgm:pt modelId="{E2842E18-7F3A-449C-9BA4-6AF9E6D953F9}" type="parTrans" cxnId="{124668E2-CF16-447B-BB9E-ABD926CE22A5}">
      <dgm:prSet/>
      <dgm:spPr/>
      <dgm:t>
        <a:bodyPr/>
        <a:lstStyle/>
        <a:p>
          <a:endParaRPr lang="en-US"/>
        </a:p>
      </dgm:t>
    </dgm:pt>
    <dgm:pt modelId="{BCAC68C6-729C-463E-9E8C-252525A1584A}" type="sibTrans" cxnId="{124668E2-CF16-447B-BB9E-ABD926CE22A5}">
      <dgm:prSet/>
      <dgm:spPr/>
      <dgm:t>
        <a:bodyPr/>
        <a:lstStyle/>
        <a:p>
          <a:endParaRPr lang="en-US"/>
        </a:p>
      </dgm:t>
    </dgm:pt>
    <dgm:pt modelId="{68F370A9-5146-49E7-AAD1-CB698AC1ED1C}">
      <dgm:prSet/>
      <dgm:spPr/>
      <dgm:t>
        <a:bodyPr/>
        <a:lstStyle/>
        <a:p>
          <a:r>
            <a:rPr lang="en-US" i="1" dirty="0"/>
            <a:t>“Got me thinking about my own influences and how they allow me to ‘give in to the patient’”</a:t>
          </a:r>
          <a:endParaRPr lang="en-US" dirty="0"/>
        </a:p>
      </dgm:t>
    </dgm:pt>
    <dgm:pt modelId="{36315144-F962-425A-A416-07AA6916C6E8}" type="parTrans" cxnId="{AF474688-CDED-4411-AFAF-5C17A46B4D0E}">
      <dgm:prSet/>
      <dgm:spPr/>
      <dgm:t>
        <a:bodyPr/>
        <a:lstStyle/>
        <a:p>
          <a:endParaRPr lang="en-US"/>
        </a:p>
      </dgm:t>
    </dgm:pt>
    <dgm:pt modelId="{46719CE1-AACC-44DC-BC38-F40A5487170A}" type="sibTrans" cxnId="{AF474688-CDED-4411-AFAF-5C17A46B4D0E}">
      <dgm:prSet/>
      <dgm:spPr/>
      <dgm:t>
        <a:bodyPr/>
        <a:lstStyle/>
        <a:p>
          <a:endParaRPr lang="en-US"/>
        </a:p>
      </dgm:t>
    </dgm:pt>
    <dgm:pt modelId="{52F8B1C8-81E3-4955-B7DC-5187A08C86E0}">
      <dgm:prSet/>
      <dgm:spPr/>
      <dgm:t>
        <a:bodyPr/>
        <a:lstStyle/>
        <a:p>
          <a:r>
            <a:rPr lang="en-US" i="1" dirty="0"/>
            <a:t>“It's easy to say "be more empathetic" but examples and techniques, especially with an opportunity to practice them, is priceless”</a:t>
          </a:r>
          <a:endParaRPr lang="en-US" dirty="0"/>
        </a:p>
      </dgm:t>
    </dgm:pt>
    <dgm:pt modelId="{7D0D9923-599F-4AC2-A0B4-BA9DD0AA780D}" type="parTrans" cxnId="{54A1AFC4-7572-4C8A-B778-7539B1DBAC87}">
      <dgm:prSet/>
      <dgm:spPr/>
      <dgm:t>
        <a:bodyPr/>
        <a:lstStyle/>
        <a:p>
          <a:endParaRPr lang="en-US"/>
        </a:p>
      </dgm:t>
    </dgm:pt>
    <dgm:pt modelId="{AB38C731-C096-4182-BBF1-A082E4942BA3}" type="sibTrans" cxnId="{54A1AFC4-7572-4C8A-B778-7539B1DBAC87}">
      <dgm:prSet/>
      <dgm:spPr/>
      <dgm:t>
        <a:bodyPr/>
        <a:lstStyle/>
        <a:p>
          <a:endParaRPr lang="en-US"/>
        </a:p>
      </dgm:t>
    </dgm:pt>
    <dgm:pt modelId="{FE5A4533-A636-457E-B679-4B71C3A1E362}" type="pres">
      <dgm:prSet presAssocID="{877EFC43-2FC3-4EB6-A2CF-FFE22D265B42}" presName="linear" presStyleCnt="0">
        <dgm:presLayoutVars>
          <dgm:dir/>
          <dgm:animLvl val="lvl"/>
          <dgm:resizeHandles val="exact"/>
        </dgm:presLayoutVars>
      </dgm:prSet>
      <dgm:spPr/>
    </dgm:pt>
    <dgm:pt modelId="{93142BF8-7E3B-41C8-8849-B918A468EC0E}" type="pres">
      <dgm:prSet presAssocID="{E43FB390-0B25-4409-8613-EDB05857B774}" presName="parentLin" presStyleCnt="0"/>
      <dgm:spPr/>
    </dgm:pt>
    <dgm:pt modelId="{3250940B-CA1F-4958-9ED6-01842ADB3284}" type="pres">
      <dgm:prSet presAssocID="{E43FB390-0B25-4409-8613-EDB05857B774}" presName="parentLeftMargin" presStyleLbl="node1" presStyleIdx="0" presStyleCnt="3"/>
      <dgm:spPr/>
    </dgm:pt>
    <dgm:pt modelId="{085D4252-20EA-4722-B91D-20E41E43ACE5}" type="pres">
      <dgm:prSet presAssocID="{E43FB390-0B25-4409-8613-EDB05857B774}" presName="parentText" presStyleLbl="node1" presStyleIdx="0" presStyleCnt="3">
        <dgm:presLayoutVars>
          <dgm:chMax val="0"/>
          <dgm:bulletEnabled val="1"/>
        </dgm:presLayoutVars>
      </dgm:prSet>
      <dgm:spPr/>
    </dgm:pt>
    <dgm:pt modelId="{054C29A5-0AEB-4AC4-8D4A-B1D319960B7B}" type="pres">
      <dgm:prSet presAssocID="{E43FB390-0B25-4409-8613-EDB05857B774}" presName="negativeSpace" presStyleCnt="0"/>
      <dgm:spPr/>
    </dgm:pt>
    <dgm:pt modelId="{3305B09C-BEC3-4693-AD03-4823FFF2FC27}" type="pres">
      <dgm:prSet presAssocID="{E43FB390-0B25-4409-8613-EDB05857B774}" presName="childText" presStyleLbl="conFgAcc1" presStyleIdx="0" presStyleCnt="3">
        <dgm:presLayoutVars>
          <dgm:bulletEnabled val="1"/>
        </dgm:presLayoutVars>
      </dgm:prSet>
      <dgm:spPr/>
    </dgm:pt>
    <dgm:pt modelId="{70884B6B-136D-422F-8EF8-FABB09F4E013}" type="pres">
      <dgm:prSet presAssocID="{C9834FB6-4802-45B3-AE1D-087FA3A18E95}" presName="spaceBetweenRectangles" presStyleCnt="0"/>
      <dgm:spPr/>
    </dgm:pt>
    <dgm:pt modelId="{677678CC-F693-4FCF-9FE4-F10455C3EB99}" type="pres">
      <dgm:prSet presAssocID="{24C613CA-D4FF-4BC1-B211-B7D193F897A0}" presName="parentLin" presStyleCnt="0"/>
      <dgm:spPr/>
    </dgm:pt>
    <dgm:pt modelId="{02518AFE-E16F-43BC-9EB4-3180676DC249}" type="pres">
      <dgm:prSet presAssocID="{24C613CA-D4FF-4BC1-B211-B7D193F897A0}" presName="parentLeftMargin" presStyleLbl="node1" presStyleIdx="0" presStyleCnt="3"/>
      <dgm:spPr/>
    </dgm:pt>
    <dgm:pt modelId="{DEFD8B5D-32D5-46AC-A5B1-C6854B325B40}" type="pres">
      <dgm:prSet presAssocID="{24C613CA-D4FF-4BC1-B211-B7D193F897A0}" presName="parentText" presStyleLbl="node1" presStyleIdx="1" presStyleCnt="3">
        <dgm:presLayoutVars>
          <dgm:chMax val="0"/>
          <dgm:bulletEnabled val="1"/>
        </dgm:presLayoutVars>
      </dgm:prSet>
      <dgm:spPr/>
    </dgm:pt>
    <dgm:pt modelId="{692FFC6A-3178-4635-9413-EBC35FC6CDCE}" type="pres">
      <dgm:prSet presAssocID="{24C613CA-D4FF-4BC1-B211-B7D193F897A0}" presName="negativeSpace" presStyleCnt="0"/>
      <dgm:spPr/>
    </dgm:pt>
    <dgm:pt modelId="{B07CB8E7-47E8-4E73-92EC-C12A298B60F0}" type="pres">
      <dgm:prSet presAssocID="{24C613CA-D4FF-4BC1-B211-B7D193F897A0}" presName="childText" presStyleLbl="conFgAcc1" presStyleIdx="1" presStyleCnt="3">
        <dgm:presLayoutVars>
          <dgm:bulletEnabled val="1"/>
        </dgm:presLayoutVars>
      </dgm:prSet>
      <dgm:spPr/>
    </dgm:pt>
    <dgm:pt modelId="{86216B2E-2397-4208-88BC-2F64BEDCFD8D}" type="pres">
      <dgm:prSet presAssocID="{173F6ECB-4C32-44A0-89C6-C997BB73AAEB}" presName="spaceBetweenRectangles" presStyleCnt="0"/>
      <dgm:spPr/>
    </dgm:pt>
    <dgm:pt modelId="{153B7117-819D-489A-A03A-240CBB82EBDE}" type="pres">
      <dgm:prSet presAssocID="{F89365FF-2594-4D95-8EAD-CE26D12261E7}" presName="parentLin" presStyleCnt="0"/>
      <dgm:spPr/>
    </dgm:pt>
    <dgm:pt modelId="{62AFC7C2-A334-421B-9801-292BB16A59F5}" type="pres">
      <dgm:prSet presAssocID="{F89365FF-2594-4D95-8EAD-CE26D12261E7}" presName="parentLeftMargin" presStyleLbl="node1" presStyleIdx="1" presStyleCnt="3"/>
      <dgm:spPr/>
    </dgm:pt>
    <dgm:pt modelId="{08BFD769-CC63-4BDE-90FF-611DF278607E}" type="pres">
      <dgm:prSet presAssocID="{F89365FF-2594-4D95-8EAD-CE26D12261E7}" presName="parentText" presStyleLbl="node1" presStyleIdx="2" presStyleCnt="3">
        <dgm:presLayoutVars>
          <dgm:chMax val="0"/>
          <dgm:bulletEnabled val="1"/>
        </dgm:presLayoutVars>
      </dgm:prSet>
      <dgm:spPr/>
    </dgm:pt>
    <dgm:pt modelId="{C1AA0340-4155-444E-B008-D50EF51CB8A5}" type="pres">
      <dgm:prSet presAssocID="{F89365FF-2594-4D95-8EAD-CE26D12261E7}" presName="negativeSpace" presStyleCnt="0"/>
      <dgm:spPr/>
    </dgm:pt>
    <dgm:pt modelId="{D1CBFBEE-AB5E-4125-8C6C-20CD8EAC32B1}" type="pres">
      <dgm:prSet presAssocID="{F89365FF-2594-4D95-8EAD-CE26D12261E7}" presName="childText" presStyleLbl="conFgAcc1" presStyleIdx="2" presStyleCnt="3">
        <dgm:presLayoutVars>
          <dgm:bulletEnabled val="1"/>
        </dgm:presLayoutVars>
      </dgm:prSet>
      <dgm:spPr/>
    </dgm:pt>
  </dgm:ptLst>
  <dgm:cxnLst>
    <dgm:cxn modelId="{ADC40E09-807A-4F59-8DCB-00A518C4AAAD}" type="presOf" srcId="{F89365FF-2594-4D95-8EAD-CE26D12261E7}" destId="{08BFD769-CC63-4BDE-90FF-611DF278607E}" srcOrd="1" destOrd="0" presId="urn:microsoft.com/office/officeart/2005/8/layout/list1"/>
    <dgm:cxn modelId="{9FB16120-A994-4532-880C-4F98A36CB29B}" type="presOf" srcId="{5ACE6E4C-864A-4F79-B76A-7401B21375F4}" destId="{B07CB8E7-47E8-4E73-92EC-C12A298B60F0}" srcOrd="0" destOrd="0" presId="urn:microsoft.com/office/officeart/2005/8/layout/list1"/>
    <dgm:cxn modelId="{B5AA3822-A28F-4B0F-BB08-C9029B70547D}" srcId="{E43FB390-0B25-4409-8613-EDB05857B774}" destId="{B90E8AFD-474A-40FF-AB81-B78BCB741E39}" srcOrd="0" destOrd="0" parTransId="{83021EA5-5915-4BD1-9E4B-9C1CA00E3117}" sibTransId="{F7E69C74-03D1-4F55-A2C3-E31FA1DB43E5}"/>
    <dgm:cxn modelId="{A0239D23-9C05-4EBE-98AB-C610C53FEEEA}" srcId="{5ACE6E4C-864A-4F79-B76A-7401B21375F4}" destId="{BE76028C-C2F8-4D11-9C19-EA2E72FF0EF3}" srcOrd="0" destOrd="0" parTransId="{DD593601-0E88-4DAF-AB70-4DD5CB7595F7}" sibTransId="{62D3D4B8-8334-4837-88DC-B3BFBA11C321}"/>
    <dgm:cxn modelId="{41E8162F-F996-4F14-A0BE-C849F76ADF1D}" type="presOf" srcId="{52F8B1C8-81E3-4955-B7DC-5187A08C86E0}" destId="{3305B09C-BEC3-4693-AD03-4823FFF2FC27}" srcOrd="0" destOrd="1" presId="urn:microsoft.com/office/officeart/2005/8/layout/list1"/>
    <dgm:cxn modelId="{F0CD8832-2CB3-4FBB-B0E4-30E420A5CBD0}" type="presOf" srcId="{89B237FB-1AB5-4A29-B01C-3CB0780EB338}" destId="{D1CBFBEE-AB5E-4125-8C6C-20CD8EAC32B1}" srcOrd="0" destOrd="0" presId="urn:microsoft.com/office/officeart/2005/8/layout/list1"/>
    <dgm:cxn modelId="{577B314D-5F84-4E34-98F6-2145B566D70E}" type="presOf" srcId="{E43FB390-0B25-4409-8613-EDB05857B774}" destId="{3250940B-CA1F-4958-9ED6-01842ADB3284}" srcOrd="0" destOrd="0" presId="urn:microsoft.com/office/officeart/2005/8/layout/list1"/>
    <dgm:cxn modelId="{B3274771-AC91-4BC8-B5A7-2A1FEAA5B969}" srcId="{877EFC43-2FC3-4EB6-A2CF-FFE22D265B42}" destId="{24C613CA-D4FF-4BC1-B211-B7D193F897A0}" srcOrd="1" destOrd="0" parTransId="{25EBE1AD-A8EC-4EDB-BFE0-879CFBB9BC01}" sibTransId="{173F6ECB-4C32-44A0-89C6-C997BB73AAEB}"/>
    <dgm:cxn modelId="{3BF5D054-D25A-4875-9191-E4C57C11B58C}" type="presOf" srcId="{24C613CA-D4FF-4BC1-B211-B7D193F897A0}" destId="{DEFD8B5D-32D5-46AC-A5B1-C6854B325B40}" srcOrd="1" destOrd="0" presId="urn:microsoft.com/office/officeart/2005/8/layout/list1"/>
    <dgm:cxn modelId="{D1CE5275-7361-4CFD-895A-0A6D12B3C747}" srcId="{877EFC43-2FC3-4EB6-A2CF-FFE22D265B42}" destId="{F89365FF-2594-4D95-8EAD-CE26D12261E7}" srcOrd="2" destOrd="0" parTransId="{9A4528EB-A2AE-42EA-BBA7-0878C6AC4327}" sibTransId="{9DABAA2A-C693-4ADD-90CC-A83F4A3E028B}"/>
    <dgm:cxn modelId="{DDDB3A5A-5DB7-4545-9AEC-2C2395E0C802}" type="presOf" srcId="{F89365FF-2594-4D95-8EAD-CE26D12261E7}" destId="{62AFC7C2-A334-421B-9801-292BB16A59F5}" srcOrd="0" destOrd="0" presId="urn:microsoft.com/office/officeart/2005/8/layout/list1"/>
    <dgm:cxn modelId="{E297E686-548B-4973-9472-7DB57215C034}" srcId="{877EFC43-2FC3-4EB6-A2CF-FFE22D265B42}" destId="{E43FB390-0B25-4409-8613-EDB05857B774}" srcOrd="0" destOrd="0" parTransId="{1EFE7A1D-7657-46EB-9CD4-E0B8586FB185}" sibTransId="{C9834FB6-4802-45B3-AE1D-087FA3A18E95}"/>
    <dgm:cxn modelId="{AF474688-CDED-4411-AFAF-5C17A46B4D0E}" srcId="{89B237FB-1AB5-4A29-B01C-3CB0780EB338}" destId="{68F370A9-5146-49E7-AAD1-CB698AC1ED1C}" srcOrd="0" destOrd="0" parTransId="{36315144-F962-425A-A416-07AA6916C6E8}" sibTransId="{46719CE1-AACC-44DC-BC38-F40A5487170A}"/>
    <dgm:cxn modelId="{ADDBED8B-EB37-41F8-97A7-3959031EA27C}" srcId="{24C613CA-D4FF-4BC1-B211-B7D193F897A0}" destId="{5ACE6E4C-864A-4F79-B76A-7401B21375F4}" srcOrd="0" destOrd="0" parTransId="{B208DA80-BAA3-48D9-BFE6-CC1CCC61B0C1}" sibTransId="{8418800B-5334-40C9-9F05-956E78DED37A}"/>
    <dgm:cxn modelId="{04B3738D-8DD4-4DB2-B88F-59AAE2763978}" type="presOf" srcId="{877EFC43-2FC3-4EB6-A2CF-FFE22D265B42}" destId="{FE5A4533-A636-457E-B679-4B71C3A1E362}" srcOrd="0" destOrd="0" presId="urn:microsoft.com/office/officeart/2005/8/layout/list1"/>
    <dgm:cxn modelId="{54A1AFC4-7572-4C8A-B778-7539B1DBAC87}" srcId="{B90E8AFD-474A-40FF-AB81-B78BCB741E39}" destId="{52F8B1C8-81E3-4955-B7DC-5187A08C86E0}" srcOrd="0" destOrd="0" parTransId="{7D0D9923-599F-4AC2-A0B4-BA9DD0AA780D}" sibTransId="{AB38C731-C096-4182-BBF1-A082E4942BA3}"/>
    <dgm:cxn modelId="{A26FF0C9-F859-4094-B99F-95469093DF0D}" type="presOf" srcId="{BE76028C-C2F8-4D11-9C19-EA2E72FF0EF3}" destId="{B07CB8E7-47E8-4E73-92EC-C12A298B60F0}" srcOrd="0" destOrd="1" presId="urn:microsoft.com/office/officeart/2005/8/layout/list1"/>
    <dgm:cxn modelId="{11DA1DD3-278D-42D9-8494-FB2BE0DAB762}" type="presOf" srcId="{68F370A9-5146-49E7-AAD1-CB698AC1ED1C}" destId="{D1CBFBEE-AB5E-4125-8C6C-20CD8EAC32B1}" srcOrd="0" destOrd="1" presId="urn:microsoft.com/office/officeart/2005/8/layout/list1"/>
    <dgm:cxn modelId="{C9EBA9DA-9C3D-47B2-B2B0-2E7A5BC3AC84}" type="presOf" srcId="{E43FB390-0B25-4409-8613-EDB05857B774}" destId="{085D4252-20EA-4722-B91D-20E41E43ACE5}" srcOrd="1" destOrd="0" presId="urn:microsoft.com/office/officeart/2005/8/layout/list1"/>
    <dgm:cxn modelId="{124668E2-CF16-447B-BB9E-ABD926CE22A5}" srcId="{F89365FF-2594-4D95-8EAD-CE26D12261E7}" destId="{89B237FB-1AB5-4A29-B01C-3CB0780EB338}" srcOrd="0" destOrd="0" parTransId="{E2842E18-7F3A-449C-9BA4-6AF9E6D953F9}" sibTransId="{BCAC68C6-729C-463E-9E8C-252525A1584A}"/>
    <dgm:cxn modelId="{587785E2-6A04-4901-9951-1329E8B883EC}" type="presOf" srcId="{B90E8AFD-474A-40FF-AB81-B78BCB741E39}" destId="{3305B09C-BEC3-4693-AD03-4823FFF2FC27}" srcOrd="0" destOrd="0" presId="urn:microsoft.com/office/officeart/2005/8/layout/list1"/>
    <dgm:cxn modelId="{06B969E9-2D21-4C7A-9EEA-E8FB5FA5BC68}" type="presOf" srcId="{24C613CA-D4FF-4BC1-B211-B7D193F897A0}" destId="{02518AFE-E16F-43BC-9EB4-3180676DC249}" srcOrd="0" destOrd="0" presId="urn:microsoft.com/office/officeart/2005/8/layout/list1"/>
    <dgm:cxn modelId="{758D4938-76CA-42B3-A3F4-37D7DE84CD89}" type="presParOf" srcId="{FE5A4533-A636-457E-B679-4B71C3A1E362}" destId="{93142BF8-7E3B-41C8-8849-B918A468EC0E}" srcOrd="0" destOrd="0" presId="urn:microsoft.com/office/officeart/2005/8/layout/list1"/>
    <dgm:cxn modelId="{535A7FCE-FAF3-4BF2-B052-C98A2DFDAEA4}" type="presParOf" srcId="{93142BF8-7E3B-41C8-8849-B918A468EC0E}" destId="{3250940B-CA1F-4958-9ED6-01842ADB3284}" srcOrd="0" destOrd="0" presId="urn:microsoft.com/office/officeart/2005/8/layout/list1"/>
    <dgm:cxn modelId="{1CCD9C4F-3B7F-422F-9B06-9C9C11315756}" type="presParOf" srcId="{93142BF8-7E3B-41C8-8849-B918A468EC0E}" destId="{085D4252-20EA-4722-B91D-20E41E43ACE5}" srcOrd="1" destOrd="0" presId="urn:microsoft.com/office/officeart/2005/8/layout/list1"/>
    <dgm:cxn modelId="{A53EEE01-8E35-4B1E-88F9-3E531E4EBC68}" type="presParOf" srcId="{FE5A4533-A636-457E-B679-4B71C3A1E362}" destId="{054C29A5-0AEB-4AC4-8D4A-B1D319960B7B}" srcOrd="1" destOrd="0" presId="urn:microsoft.com/office/officeart/2005/8/layout/list1"/>
    <dgm:cxn modelId="{728E603A-817A-48FE-A0C4-BED14E4481EE}" type="presParOf" srcId="{FE5A4533-A636-457E-B679-4B71C3A1E362}" destId="{3305B09C-BEC3-4693-AD03-4823FFF2FC27}" srcOrd="2" destOrd="0" presId="urn:microsoft.com/office/officeart/2005/8/layout/list1"/>
    <dgm:cxn modelId="{05ADEA2B-7513-4AF7-B92F-0D0CC0D57F70}" type="presParOf" srcId="{FE5A4533-A636-457E-B679-4B71C3A1E362}" destId="{70884B6B-136D-422F-8EF8-FABB09F4E013}" srcOrd="3" destOrd="0" presId="urn:microsoft.com/office/officeart/2005/8/layout/list1"/>
    <dgm:cxn modelId="{1B9CE47C-73E4-436D-B721-3E0C51383EE8}" type="presParOf" srcId="{FE5A4533-A636-457E-B679-4B71C3A1E362}" destId="{677678CC-F693-4FCF-9FE4-F10455C3EB99}" srcOrd="4" destOrd="0" presId="urn:microsoft.com/office/officeart/2005/8/layout/list1"/>
    <dgm:cxn modelId="{DC885655-BA9B-4479-A27E-4617752E9CEC}" type="presParOf" srcId="{677678CC-F693-4FCF-9FE4-F10455C3EB99}" destId="{02518AFE-E16F-43BC-9EB4-3180676DC249}" srcOrd="0" destOrd="0" presId="urn:microsoft.com/office/officeart/2005/8/layout/list1"/>
    <dgm:cxn modelId="{E3E3F69D-3191-4E07-8E4E-AC0765B3F737}" type="presParOf" srcId="{677678CC-F693-4FCF-9FE4-F10455C3EB99}" destId="{DEFD8B5D-32D5-46AC-A5B1-C6854B325B40}" srcOrd="1" destOrd="0" presId="urn:microsoft.com/office/officeart/2005/8/layout/list1"/>
    <dgm:cxn modelId="{2F96F291-37CB-4576-877F-89746C5568FC}" type="presParOf" srcId="{FE5A4533-A636-457E-B679-4B71C3A1E362}" destId="{692FFC6A-3178-4635-9413-EBC35FC6CDCE}" srcOrd="5" destOrd="0" presId="urn:microsoft.com/office/officeart/2005/8/layout/list1"/>
    <dgm:cxn modelId="{E3B7C1EE-821A-4569-BEA8-814229BFEF6A}" type="presParOf" srcId="{FE5A4533-A636-457E-B679-4B71C3A1E362}" destId="{B07CB8E7-47E8-4E73-92EC-C12A298B60F0}" srcOrd="6" destOrd="0" presId="urn:microsoft.com/office/officeart/2005/8/layout/list1"/>
    <dgm:cxn modelId="{7D8C6577-88FC-447C-B09A-45D93B922204}" type="presParOf" srcId="{FE5A4533-A636-457E-B679-4B71C3A1E362}" destId="{86216B2E-2397-4208-88BC-2F64BEDCFD8D}" srcOrd="7" destOrd="0" presId="urn:microsoft.com/office/officeart/2005/8/layout/list1"/>
    <dgm:cxn modelId="{A3BE0CB6-F1EA-4E2B-B8F1-8A0ACED83B24}" type="presParOf" srcId="{FE5A4533-A636-457E-B679-4B71C3A1E362}" destId="{153B7117-819D-489A-A03A-240CBB82EBDE}" srcOrd="8" destOrd="0" presId="urn:microsoft.com/office/officeart/2005/8/layout/list1"/>
    <dgm:cxn modelId="{B4956859-D7DA-4B16-BFF5-669CC17B6A96}" type="presParOf" srcId="{153B7117-819D-489A-A03A-240CBB82EBDE}" destId="{62AFC7C2-A334-421B-9801-292BB16A59F5}" srcOrd="0" destOrd="0" presId="urn:microsoft.com/office/officeart/2005/8/layout/list1"/>
    <dgm:cxn modelId="{8369E5ED-D954-4B9B-B02A-BEDF1C8AF68D}" type="presParOf" srcId="{153B7117-819D-489A-A03A-240CBB82EBDE}" destId="{08BFD769-CC63-4BDE-90FF-611DF278607E}" srcOrd="1" destOrd="0" presId="urn:microsoft.com/office/officeart/2005/8/layout/list1"/>
    <dgm:cxn modelId="{06661687-DE11-4C79-B40C-D9B7A617E561}" type="presParOf" srcId="{FE5A4533-A636-457E-B679-4B71C3A1E362}" destId="{C1AA0340-4155-444E-B008-D50EF51CB8A5}" srcOrd="9" destOrd="0" presId="urn:microsoft.com/office/officeart/2005/8/layout/list1"/>
    <dgm:cxn modelId="{5EDF2FDA-E808-40D2-8019-CC81BBBA11F7}" type="presParOf" srcId="{FE5A4533-A636-457E-B679-4B71C3A1E362}" destId="{D1CBFBEE-AB5E-4125-8C6C-20CD8EAC32B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4BD500-A1D6-4C32-A70C-1233EBDA9502}"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DD449A1E-FE2C-425E-9BF5-7BC630699F0A}">
      <dgm:prSet custT="1"/>
      <dgm:spPr/>
      <dgm:t>
        <a:bodyPr/>
        <a:lstStyle/>
        <a:p>
          <a:r>
            <a:rPr lang="en-US" sz="2800" dirty="0"/>
            <a:t>Intensive, interactive, multiday</a:t>
          </a:r>
        </a:p>
      </dgm:t>
    </dgm:pt>
    <dgm:pt modelId="{4CBF7A7B-C4E9-43F5-8981-381E55929D00}" type="parTrans" cxnId="{03DD58BD-7FDA-47F9-8B0C-E79CAE246016}">
      <dgm:prSet/>
      <dgm:spPr/>
      <dgm:t>
        <a:bodyPr/>
        <a:lstStyle/>
        <a:p>
          <a:endParaRPr lang="en-US"/>
        </a:p>
      </dgm:t>
    </dgm:pt>
    <dgm:pt modelId="{E7E8DB4D-1D50-40E6-B4A8-A96C157AEE94}" type="sibTrans" cxnId="{03DD58BD-7FDA-47F9-8B0C-E79CAE246016}">
      <dgm:prSet/>
      <dgm:spPr/>
      <dgm:t>
        <a:bodyPr/>
        <a:lstStyle/>
        <a:p>
          <a:endParaRPr lang="en-US"/>
        </a:p>
      </dgm:t>
    </dgm:pt>
    <dgm:pt modelId="{B9C0C8E1-8524-4A50-9118-8FDF044724A0}">
      <dgm:prSet custT="1"/>
      <dgm:spPr>
        <a:solidFill>
          <a:schemeClr val="bg2">
            <a:lumMod val="50000"/>
          </a:schemeClr>
        </a:solidFill>
      </dgm:spPr>
      <dgm: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Expert faculty and limited class size</a:t>
          </a:r>
        </a:p>
      </dgm:t>
    </dgm:pt>
    <dgm:pt modelId="{412C785F-E912-4912-91B7-9B0F55D6E321}" type="parTrans" cxnId="{2ED0D276-47B7-41CC-AB43-3FC22028E2FF}">
      <dgm:prSet/>
      <dgm:spPr/>
      <dgm:t>
        <a:bodyPr/>
        <a:lstStyle/>
        <a:p>
          <a:endParaRPr lang="en-US"/>
        </a:p>
      </dgm:t>
    </dgm:pt>
    <dgm:pt modelId="{179B5629-5D7C-40CC-9915-A5C78687723D}" type="sibTrans" cxnId="{2ED0D276-47B7-41CC-AB43-3FC22028E2FF}">
      <dgm:prSet/>
      <dgm:spPr/>
      <dgm:t>
        <a:bodyPr/>
        <a:lstStyle/>
        <a:p>
          <a:endParaRPr lang="en-US"/>
        </a:p>
      </dgm:t>
    </dgm:pt>
    <dgm:pt modelId="{24721D13-7601-4E0F-B0E1-572D9B5685DF}">
      <dgm:prSet custT="1"/>
      <dgm:spPr>
        <a:solidFill>
          <a:schemeClr val="accent2">
            <a:lumMod val="75000"/>
          </a:schemeClr>
        </a:solidFill>
      </dgm:spPr>
      <dgm: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Use tools such as</a:t>
          </a:r>
        </a:p>
      </dgm:t>
    </dgm:pt>
    <dgm:pt modelId="{468D2062-AA96-473C-984F-9415F1A906A3}" type="parTrans" cxnId="{8C63D5BE-17A7-4CB6-BB15-7B88F05403D8}">
      <dgm:prSet/>
      <dgm:spPr/>
      <dgm:t>
        <a:bodyPr/>
        <a:lstStyle/>
        <a:p>
          <a:endParaRPr lang="en-US"/>
        </a:p>
      </dgm:t>
    </dgm:pt>
    <dgm:pt modelId="{BD42F6EC-9E60-4A17-BB9B-83107912FB35}" type="sibTrans" cxnId="{8C63D5BE-17A7-4CB6-BB15-7B88F05403D8}">
      <dgm:prSet/>
      <dgm:spPr/>
      <dgm:t>
        <a:bodyPr/>
        <a:lstStyle/>
        <a:p>
          <a:endParaRPr lang="en-US"/>
        </a:p>
      </dgm:t>
    </dgm:pt>
    <dgm:pt modelId="{E518AC3A-9061-4647-9AFD-6F19E1629756}">
      <dgm:prSet custT="1"/>
      <dgm:spPr/>
      <dgm: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Follow-up programs </a:t>
          </a:r>
        </a:p>
      </dgm:t>
    </dgm:pt>
    <dgm:pt modelId="{D6DBCB37-6C11-4944-94F6-E6D4B0F1CCF5}" type="parTrans" cxnId="{1F7964AF-9659-4A3A-95D1-B55552E18ED7}">
      <dgm:prSet/>
      <dgm:spPr/>
      <dgm:t>
        <a:bodyPr/>
        <a:lstStyle/>
        <a:p>
          <a:endParaRPr lang="en-US"/>
        </a:p>
      </dgm:t>
    </dgm:pt>
    <dgm:pt modelId="{AFF0A018-70A9-4C00-872A-546A592A603D}" type="sibTrans" cxnId="{1F7964AF-9659-4A3A-95D1-B55552E18ED7}">
      <dgm:prSet/>
      <dgm:spPr/>
      <dgm:t>
        <a:bodyPr/>
        <a:lstStyle/>
        <a:p>
          <a:endParaRPr lang="en-US"/>
        </a:p>
      </dgm:t>
    </dgm:pt>
    <dgm:pt modelId="{2C994023-D49A-4281-8C31-8317741C4DA0}">
      <dgm:prSet custT="1"/>
      <dgm:spPr/>
      <dgm: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Feedback or report from faculty</a:t>
          </a:r>
        </a:p>
      </dgm:t>
    </dgm:pt>
    <dgm:pt modelId="{85A54B77-956A-4821-BB27-C7A885DB9211}" type="parTrans" cxnId="{AC20CB22-8B5A-451A-8D66-1BB95B43CA9C}">
      <dgm:prSet/>
      <dgm:spPr/>
      <dgm:t>
        <a:bodyPr/>
        <a:lstStyle/>
        <a:p>
          <a:endParaRPr lang="en-US"/>
        </a:p>
      </dgm:t>
    </dgm:pt>
    <dgm:pt modelId="{3AE0AF7B-3A37-481E-B9CC-5596C53E0C77}" type="sibTrans" cxnId="{AC20CB22-8B5A-451A-8D66-1BB95B43CA9C}">
      <dgm:prSet/>
      <dgm:spPr/>
      <dgm:t>
        <a:bodyPr/>
        <a:lstStyle/>
        <a:p>
          <a:endParaRPr lang="en-US"/>
        </a:p>
      </dgm:t>
    </dgm:pt>
    <dgm:pt modelId="{6F80054D-513D-4121-8DAD-60E29CBF2218}">
      <dgm:prSet custT="1"/>
      <dgm:spPr/>
      <dgm:t>
        <a:bodyPr/>
        <a:lstStyle/>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Discussion of the participants’ specific reasons for participation</a:t>
          </a:r>
        </a:p>
      </dgm:t>
    </dgm:pt>
    <dgm:pt modelId="{CB113B40-4E0C-4C46-8974-D24050EDF9ED}" type="parTrans" cxnId="{DE69672C-6DCD-46E7-9E8B-6131E05995D9}">
      <dgm:prSet/>
      <dgm:spPr/>
      <dgm:t>
        <a:bodyPr/>
        <a:lstStyle/>
        <a:p>
          <a:endParaRPr lang="en-US"/>
        </a:p>
      </dgm:t>
    </dgm:pt>
    <dgm:pt modelId="{9F995E00-AC6B-4164-80B5-641C25909360}" type="sibTrans" cxnId="{DE69672C-6DCD-46E7-9E8B-6131E05995D9}">
      <dgm:prSet/>
      <dgm:spPr/>
      <dgm:t>
        <a:bodyPr/>
        <a:lstStyle/>
        <a:p>
          <a:endParaRPr lang="en-US"/>
        </a:p>
      </dgm:t>
    </dgm:pt>
    <dgm:pt modelId="{1B1DEE37-9800-4377-95FD-51755F2DDD37}">
      <dgm:prSet custT="1"/>
      <dgm:spPr/>
      <dgm:t>
        <a:bodyPr/>
        <a:lstStyle/>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Development of Personal Improvement/Action Plans</a:t>
          </a:r>
        </a:p>
      </dgm:t>
    </dgm:pt>
    <dgm:pt modelId="{611066FD-3C78-422A-9B5D-BE2D66FA6A60}" type="parTrans" cxnId="{0E01E419-9170-40ED-8AF2-420C10F16B59}">
      <dgm:prSet/>
      <dgm:spPr/>
      <dgm:t>
        <a:bodyPr/>
        <a:lstStyle/>
        <a:p>
          <a:endParaRPr lang="en-US"/>
        </a:p>
      </dgm:t>
    </dgm:pt>
    <dgm:pt modelId="{C3364499-A003-4123-8D47-D32E86B0150D}" type="sibTrans" cxnId="{0E01E419-9170-40ED-8AF2-420C10F16B59}">
      <dgm:prSet/>
      <dgm:spPr/>
      <dgm:t>
        <a:bodyPr/>
        <a:lstStyle/>
        <a:p>
          <a:endParaRPr lang="en-US"/>
        </a:p>
      </dgm:t>
    </dgm:pt>
    <dgm:pt modelId="{28ACB249-58FE-4379-B1D7-B876AA2232C1}">
      <dgm:prSet custT="1"/>
      <dgm:spPr/>
      <dgm: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Provide personalized follow-up coaching/mentoring to help participants implement and sustain change</a:t>
          </a:r>
        </a:p>
      </dgm:t>
    </dgm:pt>
    <dgm:pt modelId="{0F7EC09C-0D33-4347-8AEE-566DF8D810C5}" type="parTrans" cxnId="{6E9A7363-56D4-4728-8FA2-8363E3AC5127}">
      <dgm:prSet/>
      <dgm:spPr/>
      <dgm:t>
        <a:bodyPr/>
        <a:lstStyle/>
        <a:p>
          <a:endParaRPr lang="en-US"/>
        </a:p>
      </dgm:t>
    </dgm:pt>
    <dgm:pt modelId="{33560365-ACAE-4967-AC37-883571AE29E0}" type="sibTrans" cxnId="{6E9A7363-56D4-4728-8FA2-8363E3AC5127}">
      <dgm:prSet/>
      <dgm:spPr/>
      <dgm:t>
        <a:bodyPr/>
        <a:lstStyle/>
        <a:p>
          <a:endParaRPr lang="en-US"/>
        </a:p>
      </dgm:t>
    </dgm:pt>
    <dgm:pt modelId="{5276E2EE-C77B-438C-85F0-78CDADC173B8}">
      <dgm:prSet custT="1"/>
      <dgm:spPr/>
      <dgm:t>
        <a:bodyPr/>
        <a:lstStyle/>
        <a:p>
          <a:r>
            <a:rPr lang="en-US" sz="2000" dirty="0"/>
            <a:t>Participants must be on camera and actively engaged</a:t>
          </a:r>
        </a:p>
      </dgm:t>
    </dgm:pt>
    <dgm:pt modelId="{B8072372-760A-4EF9-B54C-521B85B83943}" type="parTrans" cxnId="{E5710739-85BE-4CC5-9F2C-91EBF8E24082}">
      <dgm:prSet/>
      <dgm:spPr/>
      <dgm:t>
        <a:bodyPr/>
        <a:lstStyle/>
        <a:p>
          <a:endParaRPr lang="en-US"/>
        </a:p>
      </dgm:t>
    </dgm:pt>
    <dgm:pt modelId="{7E4B066A-A6B9-4089-AE2C-09ACD04CFA91}" type="sibTrans" cxnId="{E5710739-85BE-4CC5-9F2C-91EBF8E24082}">
      <dgm:prSet/>
      <dgm:spPr/>
      <dgm:t>
        <a:bodyPr/>
        <a:lstStyle/>
        <a:p>
          <a:endParaRPr lang="en-US"/>
        </a:p>
      </dgm:t>
    </dgm:pt>
    <dgm:pt modelId="{4BF6E3ED-3F5C-4743-B901-BB328B4193BB}">
      <dgm:prSet custT="1"/>
      <dgm:spPr/>
      <dgm:t>
        <a:bodyPr/>
        <a:lstStyle/>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Interactive discussion and feedback</a:t>
          </a:r>
        </a:p>
      </dgm:t>
    </dgm:pt>
    <dgm:pt modelId="{229717ED-636A-48BE-B456-FE80A2CB043A}" type="parTrans" cxnId="{F6EF7760-6EFC-4292-AAF4-9CDA1FF309D9}">
      <dgm:prSet/>
      <dgm:spPr/>
      <dgm:t>
        <a:bodyPr/>
        <a:lstStyle/>
        <a:p>
          <a:endParaRPr lang="en-US"/>
        </a:p>
      </dgm:t>
    </dgm:pt>
    <dgm:pt modelId="{7CE97058-86C6-4BC2-808B-4289EA47D1A2}" type="sibTrans" cxnId="{F6EF7760-6EFC-4292-AAF4-9CDA1FF309D9}">
      <dgm:prSet/>
      <dgm:spPr/>
      <dgm:t>
        <a:bodyPr/>
        <a:lstStyle/>
        <a:p>
          <a:endParaRPr lang="en-US"/>
        </a:p>
      </dgm:t>
    </dgm:pt>
    <dgm:pt modelId="{DEC81B1E-BABC-4D09-8C7C-C2997AB57502}">
      <dgm:prSet custT="1"/>
      <dgm:spPr/>
      <dgm:t>
        <a:bodyPr/>
        <a:lstStyle/>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Practice with simulated patients</a:t>
          </a:r>
        </a:p>
      </dgm:t>
    </dgm:pt>
    <dgm:pt modelId="{EBBE7074-8B99-4786-9D33-08FE48FC2B34}" type="parTrans" cxnId="{D4CA7A77-1D6C-452A-93CA-DBF6C1B134B8}">
      <dgm:prSet/>
      <dgm:spPr/>
      <dgm:t>
        <a:bodyPr/>
        <a:lstStyle/>
        <a:p>
          <a:endParaRPr lang="en-US"/>
        </a:p>
      </dgm:t>
    </dgm:pt>
    <dgm:pt modelId="{8C439CAE-E5AE-4AF2-BFC0-EA0ED067EBCA}" type="sibTrans" cxnId="{D4CA7A77-1D6C-452A-93CA-DBF6C1B134B8}">
      <dgm:prSet/>
      <dgm:spPr/>
      <dgm:t>
        <a:bodyPr/>
        <a:lstStyle/>
        <a:p>
          <a:endParaRPr lang="en-US"/>
        </a:p>
      </dgm:t>
    </dgm:pt>
    <dgm:pt modelId="{B0FE1227-F2AB-4406-A0D3-1FD63230D7EE}">
      <dgm:prSet custT="1"/>
      <dgm:spPr/>
      <dgm: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2 – 3 faculty per session</a:t>
          </a:r>
        </a:p>
      </dgm:t>
    </dgm:pt>
    <dgm:pt modelId="{C4825098-FB2D-472E-A4F5-44EE603BBAAC}" type="parTrans" cxnId="{DCE1EA7E-8FF0-457C-AD20-9F091A780C83}">
      <dgm:prSet/>
      <dgm:spPr/>
      <dgm:t>
        <a:bodyPr/>
        <a:lstStyle/>
        <a:p>
          <a:endParaRPr lang="en-US"/>
        </a:p>
      </dgm:t>
    </dgm:pt>
    <dgm:pt modelId="{72CDCF08-E7ED-4DE5-8A56-D12AF2B5DE03}" type="sibTrans" cxnId="{DCE1EA7E-8FF0-457C-AD20-9F091A780C83}">
      <dgm:prSet/>
      <dgm:spPr/>
      <dgm:t>
        <a:bodyPr/>
        <a:lstStyle/>
        <a:p>
          <a:endParaRPr lang="en-US"/>
        </a:p>
      </dgm:t>
    </dgm:pt>
    <dgm:pt modelId="{4A0E6A6C-EA5A-4630-83FD-81C0D5C0A70B}">
      <dgm:prSet custT="1"/>
      <dgm:spPr/>
      <dgm: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8 – 16 participants</a:t>
          </a:r>
        </a:p>
      </dgm:t>
    </dgm:pt>
    <dgm:pt modelId="{A6FE68DD-6D57-427E-9A4F-73B84BA591F2}" type="parTrans" cxnId="{561DFD96-39F2-4BCF-8F0E-6E1D80730F5E}">
      <dgm:prSet/>
      <dgm:spPr/>
      <dgm:t>
        <a:bodyPr/>
        <a:lstStyle/>
        <a:p>
          <a:endParaRPr lang="en-US"/>
        </a:p>
      </dgm:t>
    </dgm:pt>
    <dgm:pt modelId="{D02A7155-6F7C-436F-94A6-75FC704AFD22}" type="sibTrans" cxnId="{561DFD96-39F2-4BCF-8F0E-6E1D80730F5E}">
      <dgm:prSet/>
      <dgm:spPr/>
      <dgm:t>
        <a:bodyPr/>
        <a:lstStyle/>
        <a:p>
          <a:endParaRPr lang="en-US"/>
        </a:p>
      </dgm:t>
    </dgm:pt>
    <dgm:pt modelId="{BFF8C14D-2220-43AC-AA28-68C4C559F94F}" type="pres">
      <dgm:prSet presAssocID="{E14BD500-A1D6-4C32-A70C-1233EBDA9502}" presName="linear" presStyleCnt="0">
        <dgm:presLayoutVars>
          <dgm:dir/>
          <dgm:animLvl val="lvl"/>
          <dgm:resizeHandles val="exact"/>
        </dgm:presLayoutVars>
      </dgm:prSet>
      <dgm:spPr/>
    </dgm:pt>
    <dgm:pt modelId="{0370E844-5EE3-431A-9FC8-82C0381552CD}" type="pres">
      <dgm:prSet presAssocID="{DD449A1E-FE2C-425E-9BF5-7BC630699F0A}" presName="parentLin" presStyleCnt="0"/>
      <dgm:spPr/>
    </dgm:pt>
    <dgm:pt modelId="{00226EB9-06F5-420A-9DDA-CF002F5C59C7}" type="pres">
      <dgm:prSet presAssocID="{DD449A1E-FE2C-425E-9BF5-7BC630699F0A}" presName="parentLeftMargin" presStyleLbl="node1" presStyleIdx="0" presStyleCnt="5"/>
      <dgm:spPr/>
    </dgm:pt>
    <dgm:pt modelId="{34398D10-1DDA-47A6-8514-EC6496CDA008}" type="pres">
      <dgm:prSet presAssocID="{DD449A1E-FE2C-425E-9BF5-7BC630699F0A}" presName="parentText" presStyleLbl="node1" presStyleIdx="0" presStyleCnt="5" custScaleX="99807" custLinFactNeighborX="11043" custLinFactNeighborY="9971">
        <dgm:presLayoutVars>
          <dgm:chMax val="0"/>
          <dgm:bulletEnabled val="1"/>
        </dgm:presLayoutVars>
      </dgm:prSet>
      <dgm:spPr/>
    </dgm:pt>
    <dgm:pt modelId="{4C0BB312-1E60-4262-84F6-B00B825D9B25}" type="pres">
      <dgm:prSet presAssocID="{DD449A1E-FE2C-425E-9BF5-7BC630699F0A}" presName="negativeSpace" presStyleCnt="0"/>
      <dgm:spPr/>
    </dgm:pt>
    <dgm:pt modelId="{D495BF71-8E7B-43E6-AD39-F831DFE32F56}" type="pres">
      <dgm:prSet presAssocID="{DD449A1E-FE2C-425E-9BF5-7BC630699F0A}" presName="childText" presStyleLbl="conFgAcc1" presStyleIdx="0" presStyleCnt="5">
        <dgm:presLayoutVars>
          <dgm:bulletEnabled val="1"/>
        </dgm:presLayoutVars>
      </dgm:prSet>
      <dgm:spPr/>
    </dgm:pt>
    <dgm:pt modelId="{E5FBB7EF-F881-479D-9E9A-34EBDA16F5F7}" type="pres">
      <dgm:prSet presAssocID="{E7E8DB4D-1D50-40E6-B4A8-A96C157AEE94}" presName="spaceBetweenRectangles" presStyleCnt="0"/>
      <dgm:spPr/>
    </dgm:pt>
    <dgm:pt modelId="{4F0DF936-3E3F-4692-B0E2-4080ECE7BA68}" type="pres">
      <dgm:prSet presAssocID="{B9C0C8E1-8524-4A50-9118-8FDF044724A0}" presName="parentLin" presStyleCnt="0"/>
      <dgm:spPr/>
    </dgm:pt>
    <dgm:pt modelId="{6FE718C9-AAE2-432A-9C6C-4818D002868D}" type="pres">
      <dgm:prSet presAssocID="{B9C0C8E1-8524-4A50-9118-8FDF044724A0}" presName="parentLeftMargin" presStyleLbl="node1" presStyleIdx="0" presStyleCnt="5"/>
      <dgm:spPr/>
    </dgm:pt>
    <dgm:pt modelId="{C0B3604B-F0F9-4B33-BA9E-E89C495C94D1}" type="pres">
      <dgm:prSet presAssocID="{B9C0C8E1-8524-4A50-9118-8FDF044724A0}" presName="parentText" presStyleLbl="node1" presStyleIdx="1" presStyleCnt="5" custScaleX="99413">
        <dgm:presLayoutVars>
          <dgm:chMax val="0"/>
          <dgm:bulletEnabled val="1"/>
        </dgm:presLayoutVars>
      </dgm:prSet>
      <dgm:spPr/>
    </dgm:pt>
    <dgm:pt modelId="{173581DE-6551-4A1C-9255-A5CA8E67E2DE}" type="pres">
      <dgm:prSet presAssocID="{B9C0C8E1-8524-4A50-9118-8FDF044724A0}" presName="negativeSpace" presStyleCnt="0"/>
      <dgm:spPr/>
    </dgm:pt>
    <dgm:pt modelId="{C69F488E-DDBD-464E-9E44-D7371E385666}" type="pres">
      <dgm:prSet presAssocID="{B9C0C8E1-8524-4A50-9118-8FDF044724A0}" presName="childText" presStyleLbl="conFgAcc1" presStyleIdx="1" presStyleCnt="5">
        <dgm:presLayoutVars>
          <dgm:bulletEnabled val="1"/>
        </dgm:presLayoutVars>
      </dgm:prSet>
      <dgm:spPr/>
    </dgm:pt>
    <dgm:pt modelId="{FC799EDE-886D-47C8-BB1A-6DDF33FC92E5}" type="pres">
      <dgm:prSet presAssocID="{179B5629-5D7C-40CC-9915-A5C78687723D}" presName="spaceBetweenRectangles" presStyleCnt="0"/>
      <dgm:spPr/>
    </dgm:pt>
    <dgm:pt modelId="{D1D77D03-EE1C-49EB-B617-F48E6AD81508}" type="pres">
      <dgm:prSet presAssocID="{24721D13-7601-4E0F-B0E1-572D9B5685DF}" presName="parentLin" presStyleCnt="0"/>
      <dgm:spPr/>
    </dgm:pt>
    <dgm:pt modelId="{A0D2C01F-7CBF-41BE-BAB1-CA5070D82A9A}" type="pres">
      <dgm:prSet presAssocID="{24721D13-7601-4E0F-B0E1-572D9B5685DF}" presName="parentLeftMargin" presStyleLbl="node1" presStyleIdx="1" presStyleCnt="5"/>
      <dgm:spPr/>
    </dgm:pt>
    <dgm:pt modelId="{44978BA8-14D0-4076-A465-0056BB00B6D6}" type="pres">
      <dgm:prSet presAssocID="{24721D13-7601-4E0F-B0E1-572D9B5685DF}" presName="parentText" presStyleLbl="node1" presStyleIdx="2" presStyleCnt="5">
        <dgm:presLayoutVars>
          <dgm:chMax val="0"/>
          <dgm:bulletEnabled val="1"/>
        </dgm:presLayoutVars>
      </dgm:prSet>
      <dgm:spPr/>
    </dgm:pt>
    <dgm:pt modelId="{6C38B269-0C1F-4B44-BBE8-B08B8CC1F7E0}" type="pres">
      <dgm:prSet presAssocID="{24721D13-7601-4E0F-B0E1-572D9B5685DF}" presName="negativeSpace" presStyleCnt="0"/>
      <dgm:spPr/>
    </dgm:pt>
    <dgm:pt modelId="{82BFBB28-06B7-49AC-A9E4-8176BAE29003}" type="pres">
      <dgm:prSet presAssocID="{24721D13-7601-4E0F-B0E1-572D9B5685DF}" presName="childText" presStyleLbl="conFgAcc1" presStyleIdx="2" presStyleCnt="5">
        <dgm:presLayoutVars>
          <dgm:bulletEnabled val="1"/>
        </dgm:presLayoutVars>
      </dgm:prSet>
      <dgm:spPr/>
    </dgm:pt>
    <dgm:pt modelId="{CDD8EEE9-F2FF-45E9-A6E9-A09BEFDA102E}" type="pres">
      <dgm:prSet presAssocID="{BD42F6EC-9E60-4A17-BB9B-83107912FB35}" presName="spaceBetweenRectangles" presStyleCnt="0"/>
      <dgm:spPr/>
    </dgm:pt>
    <dgm:pt modelId="{EA805D11-ADB1-4ACD-B3D9-48DF90231F44}" type="pres">
      <dgm:prSet presAssocID="{2C994023-D49A-4281-8C31-8317741C4DA0}" presName="parentLin" presStyleCnt="0"/>
      <dgm:spPr/>
    </dgm:pt>
    <dgm:pt modelId="{849BAB90-6677-40DB-AA91-E394C3958883}" type="pres">
      <dgm:prSet presAssocID="{2C994023-D49A-4281-8C31-8317741C4DA0}" presName="parentLeftMargin" presStyleLbl="node1" presStyleIdx="2" presStyleCnt="5"/>
      <dgm:spPr/>
    </dgm:pt>
    <dgm:pt modelId="{D4B54892-D762-4829-9E58-492D941BFD6B}" type="pres">
      <dgm:prSet presAssocID="{2C994023-D49A-4281-8C31-8317741C4DA0}" presName="parentText" presStyleLbl="node1" presStyleIdx="3" presStyleCnt="5">
        <dgm:presLayoutVars>
          <dgm:chMax val="0"/>
          <dgm:bulletEnabled val="1"/>
        </dgm:presLayoutVars>
      </dgm:prSet>
      <dgm:spPr/>
    </dgm:pt>
    <dgm:pt modelId="{2B538684-F178-45AE-8F60-0D68DE922774}" type="pres">
      <dgm:prSet presAssocID="{2C994023-D49A-4281-8C31-8317741C4DA0}" presName="negativeSpace" presStyleCnt="0"/>
      <dgm:spPr/>
    </dgm:pt>
    <dgm:pt modelId="{3B6EC47B-625A-4927-AE9F-02E4844B631B}" type="pres">
      <dgm:prSet presAssocID="{2C994023-D49A-4281-8C31-8317741C4DA0}" presName="childText" presStyleLbl="conFgAcc1" presStyleIdx="3" presStyleCnt="5">
        <dgm:presLayoutVars>
          <dgm:bulletEnabled val="1"/>
        </dgm:presLayoutVars>
      </dgm:prSet>
      <dgm:spPr/>
    </dgm:pt>
    <dgm:pt modelId="{8CA7D963-1A4F-4411-A044-41066BE1B6B0}" type="pres">
      <dgm:prSet presAssocID="{3AE0AF7B-3A37-481E-B9CC-5596C53E0C77}" presName="spaceBetweenRectangles" presStyleCnt="0"/>
      <dgm:spPr/>
    </dgm:pt>
    <dgm:pt modelId="{CA4402E2-EA6A-4CD8-B07B-3617B953C1BA}" type="pres">
      <dgm:prSet presAssocID="{E518AC3A-9061-4647-9AFD-6F19E1629756}" presName="parentLin" presStyleCnt="0"/>
      <dgm:spPr/>
    </dgm:pt>
    <dgm:pt modelId="{C62E3906-16F1-4B7B-BED5-DCE83D8FB5D4}" type="pres">
      <dgm:prSet presAssocID="{E518AC3A-9061-4647-9AFD-6F19E1629756}" presName="parentLeftMargin" presStyleLbl="node1" presStyleIdx="3" presStyleCnt="5"/>
      <dgm:spPr/>
    </dgm:pt>
    <dgm:pt modelId="{8DC05EEE-C7CE-4726-802A-BEBA2E9AA1D0}" type="pres">
      <dgm:prSet presAssocID="{E518AC3A-9061-4647-9AFD-6F19E1629756}" presName="parentText" presStyleLbl="node1" presStyleIdx="4" presStyleCnt="5" custLinFactNeighborX="-2761" custLinFactNeighborY="1898">
        <dgm:presLayoutVars>
          <dgm:chMax val="0"/>
          <dgm:bulletEnabled val="1"/>
        </dgm:presLayoutVars>
      </dgm:prSet>
      <dgm:spPr/>
    </dgm:pt>
    <dgm:pt modelId="{E45387F9-2836-43CB-95AF-C63C14083866}" type="pres">
      <dgm:prSet presAssocID="{E518AC3A-9061-4647-9AFD-6F19E1629756}" presName="negativeSpace" presStyleCnt="0"/>
      <dgm:spPr/>
    </dgm:pt>
    <dgm:pt modelId="{AF47E690-69C4-4C73-9F29-C7CE1C9921FF}" type="pres">
      <dgm:prSet presAssocID="{E518AC3A-9061-4647-9AFD-6F19E1629756}" presName="childText" presStyleLbl="conFgAcc1" presStyleIdx="4" presStyleCnt="5">
        <dgm:presLayoutVars>
          <dgm:bulletEnabled val="1"/>
        </dgm:presLayoutVars>
      </dgm:prSet>
      <dgm:spPr/>
    </dgm:pt>
  </dgm:ptLst>
  <dgm:cxnLst>
    <dgm:cxn modelId="{4F8C6008-E58A-45C2-96A1-CD29EE62E2F5}" type="presOf" srcId="{B9C0C8E1-8524-4A50-9118-8FDF044724A0}" destId="{C0B3604B-F0F9-4B33-BA9E-E89C495C94D1}" srcOrd="1" destOrd="0" presId="urn:microsoft.com/office/officeart/2005/8/layout/list1"/>
    <dgm:cxn modelId="{8463930B-F15D-49DC-AB1D-B5B27C134A6E}" type="presOf" srcId="{4BF6E3ED-3F5C-4743-B901-BB328B4193BB}" destId="{82BFBB28-06B7-49AC-A9E4-8176BAE29003}" srcOrd="0" destOrd="1" presId="urn:microsoft.com/office/officeart/2005/8/layout/list1"/>
    <dgm:cxn modelId="{3DC7BF16-7D01-459F-AF3A-250D7670AD40}" type="presOf" srcId="{4A0E6A6C-EA5A-4630-83FD-81C0D5C0A70B}" destId="{C69F488E-DDBD-464E-9E44-D7371E385666}" srcOrd="0" destOrd="1" presId="urn:microsoft.com/office/officeart/2005/8/layout/list1"/>
    <dgm:cxn modelId="{0E01E419-9170-40ED-8AF2-420C10F16B59}" srcId="{24721D13-7601-4E0F-B0E1-572D9B5685DF}" destId="{1B1DEE37-9800-4377-95FD-51755F2DDD37}" srcOrd="3" destOrd="0" parTransId="{611066FD-3C78-422A-9B5D-BE2D66FA6A60}" sibTransId="{C3364499-A003-4123-8D47-D32E86B0150D}"/>
    <dgm:cxn modelId="{AC20CB22-8B5A-451A-8D66-1BB95B43CA9C}" srcId="{E14BD500-A1D6-4C32-A70C-1233EBDA9502}" destId="{2C994023-D49A-4281-8C31-8317741C4DA0}" srcOrd="3" destOrd="0" parTransId="{85A54B77-956A-4821-BB27-C7A885DB9211}" sibTransId="{3AE0AF7B-3A37-481E-B9CC-5596C53E0C77}"/>
    <dgm:cxn modelId="{DD153525-00B2-46DC-9E76-07C553B6686E}" type="presOf" srcId="{28ACB249-58FE-4379-B1D7-B876AA2232C1}" destId="{AF47E690-69C4-4C73-9F29-C7CE1C9921FF}" srcOrd="0" destOrd="0" presId="urn:microsoft.com/office/officeart/2005/8/layout/list1"/>
    <dgm:cxn modelId="{C7C82C2A-5508-4B40-8CF4-4D9A6D1104B8}" type="presOf" srcId="{24721D13-7601-4E0F-B0E1-572D9B5685DF}" destId="{44978BA8-14D0-4076-A465-0056BB00B6D6}" srcOrd="1" destOrd="0" presId="urn:microsoft.com/office/officeart/2005/8/layout/list1"/>
    <dgm:cxn modelId="{DE69672C-6DCD-46E7-9E8B-6131E05995D9}" srcId="{24721D13-7601-4E0F-B0E1-572D9B5685DF}" destId="{6F80054D-513D-4121-8DAD-60E29CBF2218}" srcOrd="0" destOrd="0" parTransId="{CB113B40-4E0C-4C46-8974-D24050EDF9ED}" sibTransId="{9F995E00-AC6B-4164-80B5-641C25909360}"/>
    <dgm:cxn modelId="{E5710739-85BE-4CC5-9F2C-91EBF8E24082}" srcId="{DD449A1E-FE2C-425E-9BF5-7BC630699F0A}" destId="{5276E2EE-C77B-438C-85F0-78CDADC173B8}" srcOrd="0" destOrd="0" parTransId="{B8072372-760A-4EF9-B54C-521B85B83943}" sibTransId="{7E4B066A-A6B9-4089-AE2C-09ACD04CFA91}"/>
    <dgm:cxn modelId="{F6EF7760-6EFC-4292-AAF4-9CDA1FF309D9}" srcId="{24721D13-7601-4E0F-B0E1-572D9B5685DF}" destId="{4BF6E3ED-3F5C-4743-B901-BB328B4193BB}" srcOrd="1" destOrd="0" parTransId="{229717ED-636A-48BE-B456-FE80A2CB043A}" sibTransId="{7CE97058-86C6-4BC2-808B-4289EA47D1A2}"/>
    <dgm:cxn modelId="{6E9A7363-56D4-4728-8FA2-8363E3AC5127}" srcId="{E518AC3A-9061-4647-9AFD-6F19E1629756}" destId="{28ACB249-58FE-4379-B1D7-B876AA2232C1}" srcOrd="0" destOrd="0" parTransId="{0F7EC09C-0D33-4347-8AEE-566DF8D810C5}" sibTransId="{33560365-ACAE-4967-AC37-883571AE29E0}"/>
    <dgm:cxn modelId="{2ED0D276-47B7-41CC-AB43-3FC22028E2FF}" srcId="{E14BD500-A1D6-4C32-A70C-1233EBDA9502}" destId="{B9C0C8E1-8524-4A50-9118-8FDF044724A0}" srcOrd="1" destOrd="0" parTransId="{412C785F-E912-4912-91B7-9B0F55D6E321}" sibTransId="{179B5629-5D7C-40CC-9915-A5C78687723D}"/>
    <dgm:cxn modelId="{D4CA7A77-1D6C-452A-93CA-DBF6C1B134B8}" srcId="{24721D13-7601-4E0F-B0E1-572D9B5685DF}" destId="{DEC81B1E-BABC-4D09-8C7C-C2997AB57502}" srcOrd="2" destOrd="0" parTransId="{EBBE7074-8B99-4786-9D33-08FE48FC2B34}" sibTransId="{8C439CAE-E5AE-4AF2-BFC0-EA0ED067EBCA}"/>
    <dgm:cxn modelId="{BE535878-3892-4F5A-B8DB-49623293D104}" type="presOf" srcId="{2C994023-D49A-4281-8C31-8317741C4DA0}" destId="{849BAB90-6677-40DB-AA91-E394C3958883}" srcOrd="0" destOrd="0" presId="urn:microsoft.com/office/officeart/2005/8/layout/list1"/>
    <dgm:cxn modelId="{957B9F59-C161-409A-8417-DB86EAA34A20}" type="presOf" srcId="{1B1DEE37-9800-4377-95FD-51755F2DDD37}" destId="{82BFBB28-06B7-49AC-A9E4-8176BAE29003}" srcOrd="0" destOrd="3" presId="urn:microsoft.com/office/officeart/2005/8/layout/list1"/>
    <dgm:cxn modelId="{DCE1EA7E-8FF0-457C-AD20-9F091A780C83}" srcId="{B9C0C8E1-8524-4A50-9118-8FDF044724A0}" destId="{B0FE1227-F2AB-4406-A0D3-1FD63230D7EE}" srcOrd="0" destOrd="0" parTransId="{C4825098-FB2D-472E-A4F5-44EE603BBAAC}" sibTransId="{72CDCF08-E7ED-4DE5-8A56-D12AF2B5DE03}"/>
    <dgm:cxn modelId="{FAA7018D-77F1-4D64-91DC-A7C115A6D73E}" type="presOf" srcId="{24721D13-7601-4E0F-B0E1-572D9B5685DF}" destId="{A0D2C01F-7CBF-41BE-BAB1-CA5070D82A9A}" srcOrd="0" destOrd="0" presId="urn:microsoft.com/office/officeart/2005/8/layout/list1"/>
    <dgm:cxn modelId="{4AC65C8F-653B-4400-A34C-704409E0126F}" type="presOf" srcId="{DD449A1E-FE2C-425E-9BF5-7BC630699F0A}" destId="{00226EB9-06F5-420A-9DDA-CF002F5C59C7}" srcOrd="0" destOrd="0" presId="urn:microsoft.com/office/officeart/2005/8/layout/list1"/>
    <dgm:cxn modelId="{561DFD96-39F2-4BCF-8F0E-6E1D80730F5E}" srcId="{B9C0C8E1-8524-4A50-9118-8FDF044724A0}" destId="{4A0E6A6C-EA5A-4630-83FD-81C0D5C0A70B}" srcOrd="1" destOrd="0" parTransId="{A6FE68DD-6D57-427E-9A4F-73B84BA591F2}" sibTransId="{D02A7155-6F7C-436F-94A6-75FC704AFD22}"/>
    <dgm:cxn modelId="{1FBA3DA2-A0F0-4631-BB3E-90FAAD3082BB}" type="presOf" srcId="{DEC81B1E-BABC-4D09-8C7C-C2997AB57502}" destId="{82BFBB28-06B7-49AC-A9E4-8176BAE29003}" srcOrd="0" destOrd="2" presId="urn:microsoft.com/office/officeart/2005/8/layout/list1"/>
    <dgm:cxn modelId="{1F7964AF-9659-4A3A-95D1-B55552E18ED7}" srcId="{E14BD500-A1D6-4C32-A70C-1233EBDA9502}" destId="{E518AC3A-9061-4647-9AFD-6F19E1629756}" srcOrd="4" destOrd="0" parTransId="{D6DBCB37-6C11-4944-94F6-E6D4B0F1CCF5}" sibTransId="{AFF0A018-70A9-4C00-872A-546A592A603D}"/>
    <dgm:cxn modelId="{E81FA0BA-287D-457E-B409-FB04DF701EE1}" type="presOf" srcId="{B0FE1227-F2AB-4406-A0D3-1FD63230D7EE}" destId="{C69F488E-DDBD-464E-9E44-D7371E385666}" srcOrd="0" destOrd="0" presId="urn:microsoft.com/office/officeart/2005/8/layout/list1"/>
    <dgm:cxn modelId="{03DD58BD-7FDA-47F9-8B0C-E79CAE246016}" srcId="{E14BD500-A1D6-4C32-A70C-1233EBDA9502}" destId="{DD449A1E-FE2C-425E-9BF5-7BC630699F0A}" srcOrd="0" destOrd="0" parTransId="{4CBF7A7B-C4E9-43F5-8981-381E55929D00}" sibTransId="{E7E8DB4D-1D50-40E6-B4A8-A96C157AEE94}"/>
    <dgm:cxn modelId="{0D43B1BD-7DE9-4055-9C23-660DCC09916D}" type="presOf" srcId="{B9C0C8E1-8524-4A50-9118-8FDF044724A0}" destId="{6FE718C9-AAE2-432A-9C6C-4818D002868D}" srcOrd="0" destOrd="0" presId="urn:microsoft.com/office/officeart/2005/8/layout/list1"/>
    <dgm:cxn modelId="{8C63D5BE-17A7-4CB6-BB15-7B88F05403D8}" srcId="{E14BD500-A1D6-4C32-A70C-1233EBDA9502}" destId="{24721D13-7601-4E0F-B0E1-572D9B5685DF}" srcOrd="2" destOrd="0" parTransId="{468D2062-AA96-473C-984F-9415F1A906A3}" sibTransId="{BD42F6EC-9E60-4A17-BB9B-83107912FB35}"/>
    <dgm:cxn modelId="{AB0AD4C5-E29D-4516-93F3-CCC1E283BE5D}" type="presOf" srcId="{2C994023-D49A-4281-8C31-8317741C4DA0}" destId="{D4B54892-D762-4829-9E58-492D941BFD6B}" srcOrd="1" destOrd="0" presId="urn:microsoft.com/office/officeart/2005/8/layout/list1"/>
    <dgm:cxn modelId="{CC3EE4CB-7CED-42A5-897D-407C1854BC5F}" type="presOf" srcId="{6F80054D-513D-4121-8DAD-60E29CBF2218}" destId="{82BFBB28-06B7-49AC-A9E4-8176BAE29003}" srcOrd="0" destOrd="0" presId="urn:microsoft.com/office/officeart/2005/8/layout/list1"/>
    <dgm:cxn modelId="{3039FBDB-FC35-46DB-880A-008ABD1B597D}" type="presOf" srcId="{E518AC3A-9061-4647-9AFD-6F19E1629756}" destId="{8DC05EEE-C7CE-4726-802A-BEBA2E9AA1D0}" srcOrd="1" destOrd="0" presId="urn:microsoft.com/office/officeart/2005/8/layout/list1"/>
    <dgm:cxn modelId="{C15988DC-3BB6-46C9-8E22-D09EDC71895D}" type="presOf" srcId="{E518AC3A-9061-4647-9AFD-6F19E1629756}" destId="{C62E3906-16F1-4B7B-BED5-DCE83D8FB5D4}" srcOrd="0" destOrd="0" presId="urn:microsoft.com/office/officeart/2005/8/layout/list1"/>
    <dgm:cxn modelId="{95BE1EDE-23A8-4C25-BE1F-ED89E22E70B3}" type="presOf" srcId="{5276E2EE-C77B-438C-85F0-78CDADC173B8}" destId="{D495BF71-8E7B-43E6-AD39-F831DFE32F56}" srcOrd="0" destOrd="0" presId="urn:microsoft.com/office/officeart/2005/8/layout/list1"/>
    <dgm:cxn modelId="{BDB7A0EB-D289-4426-991E-B1DAFE9843B1}" type="presOf" srcId="{E14BD500-A1D6-4C32-A70C-1233EBDA9502}" destId="{BFF8C14D-2220-43AC-AA28-68C4C559F94F}" srcOrd="0" destOrd="0" presId="urn:microsoft.com/office/officeart/2005/8/layout/list1"/>
    <dgm:cxn modelId="{55E2D6ED-8AA6-4E7E-8FCA-94E64AE3A020}" type="presOf" srcId="{DD449A1E-FE2C-425E-9BF5-7BC630699F0A}" destId="{34398D10-1DDA-47A6-8514-EC6496CDA008}" srcOrd="1" destOrd="0" presId="urn:microsoft.com/office/officeart/2005/8/layout/list1"/>
    <dgm:cxn modelId="{7E900D02-DD29-49FC-BB28-DA60FBC1A245}" type="presParOf" srcId="{BFF8C14D-2220-43AC-AA28-68C4C559F94F}" destId="{0370E844-5EE3-431A-9FC8-82C0381552CD}" srcOrd="0" destOrd="0" presId="urn:microsoft.com/office/officeart/2005/8/layout/list1"/>
    <dgm:cxn modelId="{C5529AB4-BD62-42FA-8B0E-FED8DE3A206D}" type="presParOf" srcId="{0370E844-5EE3-431A-9FC8-82C0381552CD}" destId="{00226EB9-06F5-420A-9DDA-CF002F5C59C7}" srcOrd="0" destOrd="0" presId="urn:microsoft.com/office/officeart/2005/8/layout/list1"/>
    <dgm:cxn modelId="{F4917329-3201-4D3F-ADAB-07199102C015}" type="presParOf" srcId="{0370E844-5EE3-431A-9FC8-82C0381552CD}" destId="{34398D10-1DDA-47A6-8514-EC6496CDA008}" srcOrd="1" destOrd="0" presId="urn:microsoft.com/office/officeart/2005/8/layout/list1"/>
    <dgm:cxn modelId="{35F59B26-AE30-435A-A8D2-A38A9A90FFCB}" type="presParOf" srcId="{BFF8C14D-2220-43AC-AA28-68C4C559F94F}" destId="{4C0BB312-1E60-4262-84F6-B00B825D9B25}" srcOrd="1" destOrd="0" presId="urn:microsoft.com/office/officeart/2005/8/layout/list1"/>
    <dgm:cxn modelId="{6B599B9E-D94B-4B4B-9889-5426B202621F}" type="presParOf" srcId="{BFF8C14D-2220-43AC-AA28-68C4C559F94F}" destId="{D495BF71-8E7B-43E6-AD39-F831DFE32F56}" srcOrd="2" destOrd="0" presId="urn:microsoft.com/office/officeart/2005/8/layout/list1"/>
    <dgm:cxn modelId="{46918F40-706F-4602-8AED-6325BFF80B9C}" type="presParOf" srcId="{BFF8C14D-2220-43AC-AA28-68C4C559F94F}" destId="{E5FBB7EF-F881-479D-9E9A-34EBDA16F5F7}" srcOrd="3" destOrd="0" presId="urn:microsoft.com/office/officeart/2005/8/layout/list1"/>
    <dgm:cxn modelId="{4D197D3B-981E-4622-BE43-61C82309A275}" type="presParOf" srcId="{BFF8C14D-2220-43AC-AA28-68C4C559F94F}" destId="{4F0DF936-3E3F-4692-B0E2-4080ECE7BA68}" srcOrd="4" destOrd="0" presId="urn:microsoft.com/office/officeart/2005/8/layout/list1"/>
    <dgm:cxn modelId="{B9D9E68B-F6AF-4D94-95DF-D9497A262F40}" type="presParOf" srcId="{4F0DF936-3E3F-4692-B0E2-4080ECE7BA68}" destId="{6FE718C9-AAE2-432A-9C6C-4818D002868D}" srcOrd="0" destOrd="0" presId="urn:microsoft.com/office/officeart/2005/8/layout/list1"/>
    <dgm:cxn modelId="{40D9BFF3-870A-4EB6-8CA5-8D15D5409FF1}" type="presParOf" srcId="{4F0DF936-3E3F-4692-B0E2-4080ECE7BA68}" destId="{C0B3604B-F0F9-4B33-BA9E-E89C495C94D1}" srcOrd="1" destOrd="0" presId="urn:microsoft.com/office/officeart/2005/8/layout/list1"/>
    <dgm:cxn modelId="{4A7829E4-8D93-4E07-B992-672757554607}" type="presParOf" srcId="{BFF8C14D-2220-43AC-AA28-68C4C559F94F}" destId="{173581DE-6551-4A1C-9255-A5CA8E67E2DE}" srcOrd="5" destOrd="0" presId="urn:microsoft.com/office/officeart/2005/8/layout/list1"/>
    <dgm:cxn modelId="{16697826-C77E-423B-9C85-B3AF9856F3A6}" type="presParOf" srcId="{BFF8C14D-2220-43AC-AA28-68C4C559F94F}" destId="{C69F488E-DDBD-464E-9E44-D7371E385666}" srcOrd="6" destOrd="0" presId="urn:microsoft.com/office/officeart/2005/8/layout/list1"/>
    <dgm:cxn modelId="{B8F9769D-6826-47E0-B969-8B3CC27885D8}" type="presParOf" srcId="{BFF8C14D-2220-43AC-AA28-68C4C559F94F}" destId="{FC799EDE-886D-47C8-BB1A-6DDF33FC92E5}" srcOrd="7" destOrd="0" presId="urn:microsoft.com/office/officeart/2005/8/layout/list1"/>
    <dgm:cxn modelId="{047FD8AD-1EF5-4AFD-B6D5-661598046507}" type="presParOf" srcId="{BFF8C14D-2220-43AC-AA28-68C4C559F94F}" destId="{D1D77D03-EE1C-49EB-B617-F48E6AD81508}" srcOrd="8" destOrd="0" presId="urn:microsoft.com/office/officeart/2005/8/layout/list1"/>
    <dgm:cxn modelId="{E7D30F6C-1629-4852-A432-A86B8089E572}" type="presParOf" srcId="{D1D77D03-EE1C-49EB-B617-F48E6AD81508}" destId="{A0D2C01F-7CBF-41BE-BAB1-CA5070D82A9A}" srcOrd="0" destOrd="0" presId="urn:microsoft.com/office/officeart/2005/8/layout/list1"/>
    <dgm:cxn modelId="{F165724B-94FE-46E4-A58D-78B642AEB25C}" type="presParOf" srcId="{D1D77D03-EE1C-49EB-B617-F48E6AD81508}" destId="{44978BA8-14D0-4076-A465-0056BB00B6D6}" srcOrd="1" destOrd="0" presId="urn:microsoft.com/office/officeart/2005/8/layout/list1"/>
    <dgm:cxn modelId="{609417C4-1771-42E1-993E-6AE13BD3B405}" type="presParOf" srcId="{BFF8C14D-2220-43AC-AA28-68C4C559F94F}" destId="{6C38B269-0C1F-4B44-BBE8-B08B8CC1F7E0}" srcOrd="9" destOrd="0" presId="urn:microsoft.com/office/officeart/2005/8/layout/list1"/>
    <dgm:cxn modelId="{E49C45CB-BFD3-4BAC-BBEF-E790D1B56287}" type="presParOf" srcId="{BFF8C14D-2220-43AC-AA28-68C4C559F94F}" destId="{82BFBB28-06B7-49AC-A9E4-8176BAE29003}" srcOrd="10" destOrd="0" presId="urn:microsoft.com/office/officeart/2005/8/layout/list1"/>
    <dgm:cxn modelId="{F1A58512-7A50-4AC1-9AD0-F70193B66372}" type="presParOf" srcId="{BFF8C14D-2220-43AC-AA28-68C4C559F94F}" destId="{CDD8EEE9-F2FF-45E9-A6E9-A09BEFDA102E}" srcOrd="11" destOrd="0" presId="urn:microsoft.com/office/officeart/2005/8/layout/list1"/>
    <dgm:cxn modelId="{FD86BDC2-673D-4221-A85B-C1F8A9AE3E06}" type="presParOf" srcId="{BFF8C14D-2220-43AC-AA28-68C4C559F94F}" destId="{EA805D11-ADB1-4ACD-B3D9-48DF90231F44}" srcOrd="12" destOrd="0" presId="urn:microsoft.com/office/officeart/2005/8/layout/list1"/>
    <dgm:cxn modelId="{18B625FC-D2AB-42C3-B1C3-60467B4B23F1}" type="presParOf" srcId="{EA805D11-ADB1-4ACD-B3D9-48DF90231F44}" destId="{849BAB90-6677-40DB-AA91-E394C3958883}" srcOrd="0" destOrd="0" presId="urn:microsoft.com/office/officeart/2005/8/layout/list1"/>
    <dgm:cxn modelId="{6F5F5470-3103-4C0D-85DC-1794668C2965}" type="presParOf" srcId="{EA805D11-ADB1-4ACD-B3D9-48DF90231F44}" destId="{D4B54892-D762-4829-9E58-492D941BFD6B}" srcOrd="1" destOrd="0" presId="urn:microsoft.com/office/officeart/2005/8/layout/list1"/>
    <dgm:cxn modelId="{D9AAC48E-04EF-43BC-8ADB-DE54BBF20C57}" type="presParOf" srcId="{BFF8C14D-2220-43AC-AA28-68C4C559F94F}" destId="{2B538684-F178-45AE-8F60-0D68DE922774}" srcOrd="13" destOrd="0" presId="urn:microsoft.com/office/officeart/2005/8/layout/list1"/>
    <dgm:cxn modelId="{AF04A168-4D8B-48B9-A7A0-258575A5EF0B}" type="presParOf" srcId="{BFF8C14D-2220-43AC-AA28-68C4C559F94F}" destId="{3B6EC47B-625A-4927-AE9F-02E4844B631B}" srcOrd="14" destOrd="0" presId="urn:microsoft.com/office/officeart/2005/8/layout/list1"/>
    <dgm:cxn modelId="{F10376D9-0FFB-4282-991A-A693CB376E02}" type="presParOf" srcId="{BFF8C14D-2220-43AC-AA28-68C4C559F94F}" destId="{8CA7D963-1A4F-4411-A044-41066BE1B6B0}" srcOrd="15" destOrd="0" presId="urn:microsoft.com/office/officeart/2005/8/layout/list1"/>
    <dgm:cxn modelId="{2481CCE7-4949-4A3D-B96B-01EFF3BB442F}" type="presParOf" srcId="{BFF8C14D-2220-43AC-AA28-68C4C559F94F}" destId="{CA4402E2-EA6A-4CD8-B07B-3617B953C1BA}" srcOrd="16" destOrd="0" presId="urn:microsoft.com/office/officeart/2005/8/layout/list1"/>
    <dgm:cxn modelId="{56D49C47-A33B-45AA-8C7B-359D9C9D8F44}" type="presParOf" srcId="{CA4402E2-EA6A-4CD8-B07B-3617B953C1BA}" destId="{C62E3906-16F1-4B7B-BED5-DCE83D8FB5D4}" srcOrd="0" destOrd="0" presId="urn:microsoft.com/office/officeart/2005/8/layout/list1"/>
    <dgm:cxn modelId="{6C6395FD-2302-494A-ADAE-A03A86E42A69}" type="presParOf" srcId="{CA4402E2-EA6A-4CD8-B07B-3617B953C1BA}" destId="{8DC05EEE-C7CE-4726-802A-BEBA2E9AA1D0}" srcOrd="1" destOrd="0" presId="urn:microsoft.com/office/officeart/2005/8/layout/list1"/>
    <dgm:cxn modelId="{DBC65100-8C11-4B62-A716-34A2421B2F0F}" type="presParOf" srcId="{BFF8C14D-2220-43AC-AA28-68C4C559F94F}" destId="{E45387F9-2836-43CB-95AF-C63C14083866}" srcOrd="17" destOrd="0" presId="urn:microsoft.com/office/officeart/2005/8/layout/list1"/>
    <dgm:cxn modelId="{579E9BBC-92BC-4347-BE67-3C45DB3CF172}" type="presParOf" srcId="{BFF8C14D-2220-43AC-AA28-68C4C559F94F}" destId="{AF47E690-69C4-4C73-9F29-C7CE1C9921F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D9A008-B0C8-4315-A5DB-FC508BE3869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1FF4F69-B027-4B33-B9BA-DAB27AF462B5}">
      <dgm:prSet custT="1"/>
      <dgm:spPr/>
      <dgm:t>
        <a:bodyPr/>
        <a:lstStyle/>
        <a:p>
          <a:r>
            <a:rPr lang="en-US" sz="2400" b="1" dirty="0"/>
            <a:t>Seminar: </a:t>
          </a:r>
          <a:r>
            <a:rPr lang="en-US" sz="2400" dirty="0"/>
            <a:t>didactic learning and personal reflection</a:t>
          </a:r>
        </a:p>
      </dgm:t>
    </dgm:pt>
    <dgm:pt modelId="{449E166E-127D-4536-813D-43580361D640}" type="parTrans" cxnId="{5F390E1D-BFA3-40D7-8A45-F1F173118919}">
      <dgm:prSet/>
      <dgm:spPr/>
      <dgm:t>
        <a:bodyPr/>
        <a:lstStyle/>
        <a:p>
          <a:endParaRPr lang="en-US"/>
        </a:p>
      </dgm:t>
    </dgm:pt>
    <dgm:pt modelId="{FA8C77BA-F1AE-445E-A7D3-6828D5235DC7}" type="sibTrans" cxnId="{5F390E1D-BFA3-40D7-8A45-F1F173118919}">
      <dgm:prSet/>
      <dgm:spPr/>
      <dgm:t>
        <a:bodyPr/>
        <a:lstStyle/>
        <a:p>
          <a:endParaRPr lang="en-US"/>
        </a:p>
      </dgm:t>
    </dgm:pt>
    <dgm:pt modelId="{A858D02F-D345-48B6-8B82-5A565D76E1A6}">
      <dgm:prSet custT="1"/>
      <dgm:spPr/>
      <dgm:t>
        <a:bodyPr/>
        <a:lstStyle/>
        <a:p>
          <a:r>
            <a:rPr lang="en-US" sz="1800" dirty="0"/>
            <a:t>What it means to be in a “profession”; ethical theories and ethical codes; professional-client relationships, including boundaries; accountability in healthcare professions</a:t>
          </a:r>
        </a:p>
      </dgm:t>
    </dgm:pt>
    <dgm:pt modelId="{E3463A32-1853-4454-B717-C622BC58C109}" type="parTrans" cxnId="{AAFFC8B2-D843-4D56-88D2-A6DC8906FF8B}">
      <dgm:prSet/>
      <dgm:spPr/>
      <dgm:t>
        <a:bodyPr/>
        <a:lstStyle/>
        <a:p>
          <a:endParaRPr lang="en-US"/>
        </a:p>
      </dgm:t>
    </dgm:pt>
    <dgm:pt modelId="{7784EF7E-044B-4E5C-97AC-4DA685FF7B64}" type="sibTrans" cxnId="{AAFFC8B2-D843-4D56-88D2-A6DC8906FF8B}">
      <dgm:prSet/>
      <dgm:spPr/>
      <dgm:t>
        <a:bodyPr/>
        <a:lstStyle/>
        <a:p>
          <a:endParaRPr lang="en-US"/>
        </a:p>
      </dgm:t>
    </dgm:pt>
    <dgm:pt modelId="{FBF697CC-4772-4DC1-A866-C991EE1EDDFF}">
      <dgm:prSet custT="1"/>
      <dgm:spPr/>
      <dgm:t>
        <a:bodyPr/>
        <a:lstStyle/>
        <a:p>
          <a:r>
            <a:rPr lang="en-US" sz="1800" dirty="0"/>
            <a:t>Sharing of infractions that led to referral and application of learning to one’s own conduct</a:t>
          </a:r>
        </a:p>
      </dgm:t>
    </dgm:pt>
    <dgm:pt modelId="{EA80B7F3-6440-4262-BBC6-10531E020391}" type="parTrans" cxnId="{B35A9D3C-C932-4FC0-940D-11067DB1C598}">
      <dgm:prSet/>
      <dgm:spPr/>
      <dgm:t>
        <a:bodyPr/>
        <a:lstStyle/>
        <a:p>
          <a:endParaRPr lang="en-US"/>
        </a:p>
      </dgm:t>
    </dgm:pt>
    <dgm:pt modelId="{6F1F4EFD-314E-45A7-8AA4-DECFD52B1F9E}" type="sibTrans" cxnId="{B35A9D3C-C932-4FC0-940D-11067DB1C598}">
      <dgm:prSet/>
      <dgm:spPr/>
      <dgm:t>
        <a:bodyPr/>
        <a:lstStyle/>
        <a:p>
          <a:endParaRPr lang="en-US"/>
        </a:p>
      </dgm:t>
    </dgm:pt>
    <dgm:pt modelId="{1AAB6793-E900-479D-9A76-6FBB41C40B50}">
      <dgm:prSet custT="1"/>
      <dgm:spPr/>
      <dgm:t>
        <a:bodyPr/>
        <a:lstStyle/>
        <a:p>
          <a:pPr marL="0" lvl="0" indent="0" algn="l"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Final Essay:</a:t>
          </a:r>
          <a:r>
            <a:rPr lang="en-US" sz="2400" b="0" kern="1200" dirty="0">
              <a:solidFill>
                <a:prstClr val="white"/>
              </a:solidFill>
              <a:latin typeface="Calibri" panose="020F0502020204030204"/>
              <a:ea typeface="+mn-ea"/>
              <a:cs typeface="+mn-cs"/>
            </a:rPr>
            <a:t> to demonstrate learning and application to one’s conduct and behaviors</a:t>
          </a:r>
        </a:p>
      </dgm:t>
    </dgm:pt>
    <dgm:pt modelId="{68F3CE64-90B3-4923-A109-AF58E054559B}" type="parTrans" cxnId="{DE387D85-A88B-46E9-8908-A0EA78585D23}">
      <dgm:prSet/>
      <dgm:spPr/>
      <dgm:t>
        <a:bodyPr/>
        <a:lstStyle/>
        <a:p>
          <a:endParaRPr lang="en-US"/>
        </a:p>
      </dgm:t>
    </dgm:pt>
    <dgm:pt modelId="{ACD2223A-CD25-4F0F-863F-87CE8E25BE6B}" type="sibTrans" cxnId="{DE387D85-A88B-46E9-8908-A0EA78585D23}">
      <dgm:prSet/>
      <dgm:spPr/>
      <dgm:t>
        <a:bodyPr/>
        <a:lstStyle/>
        <a:p>
          <a:endParaRPr lang="en-US"/>
        </a:p>
      </dgm:t>
    </dgm:pt>
    <dgm:pt modelId="{4B6EC86A-9EAA-40F1-942B-507E2B914475}">
      <dgm:prSet custT="1"/>
      <dgm:spPr/>
      <dgm:t>
        <a:bodyPr/>
        <a:lstStyle/>
        <a:p>
          <a:r>
            <a:rPr lang="en-US" sz="1800" dirty="0"/>
            <a:t>Demonstrate sufficient facility with ethical theories to be able to apply to future dilemmas </a:t>
          </a:r>
        </a:p>
      </dgm:t>
    </dgm:pt>
    <dgm:pt modelId="{F6982B57-8998-4673-974F-11A53B38C2DF}" type="parTrans" cxnId="{0E4CD8CD-B62E-4007-8204-40E879611CD2}">
      <dgm:prSet/>
      <dgm:spPr/>
      <dgm:t>
        <a:bodyPr/>
        <a:lstStyle/>
        <a:p>
          <a:endParaRPr lang="en-US"/>
        </a:p>
      </dgm:t>
    </dgm:pt>
    <dgm:pt modelId="{E4BFD8E4-1D46-4343-94E7-A6BE2BD27847}" type="sibTrans" cxnId="{0E4CD8CD-B62E-4007-8204-40E879611CD2}">
      <dgm:prSet/>
      <dgm:spPr/>
      <dgm:t>
        <a:bodyPr/>
        <a:lstStyle/>
        <a:p>
          <a:endParaRPr lang="en-US"/>
        </a:p>
      </dgm:t>
    </dgm:pt>
    <dgm:pt modelId="{4D4F9ADA-5B69-449B-9840-22F3CC9F70B0}">
      <dgm:prSet custT="1"/>
      <dgm:spPr/>
      <dgm:t>
        <a:bodyPr/>
        <a:lstStyle/>
        <a:p>
          <a:pPr>
            <a:spcAft>
              <a:spcPts val="0"/>
            </a:spcAft>
          </a:pPr>
          <a:r>
            <a:rPr lang="en-US" sz="2400" b="1" i="1" kern="1200" dirty="0">
              <a:solidFill>
                <a:prstClr val="white"/>
              </a:solidFill>
              <a:latin typeface="Calibri" panose="020F0502020204030204"/>
              <a:ea typeface="+mn-ea"/>
              <a:cs typeface="+mn-cs"/>
            </a:rPr>
            <a:t>PROBE PLUS:  </a:t>
          </a:r>
          <a:r>
            <a:rPr lang="en-US" sz="2400" b="1" kern="1200" dirty="0">
              <a:solidFill>
                <a:prstClr val="white"/>
              </a:solidFill>
              <a:latin typeface="Calibri" panose="020F0502020204030204"/>
              <a:ea typeface="+mn-ea"/>
              <a:cs typeface="+mn-cs"/>
            </a:rPr>
            <a:t>Follow-Up Program (optional)</a:t>
          </a:r>
        </a:p>
      </dgm:t>
    </dgm:pt>
    <dgm:pt modelId="{A3787712-7C72-48E1-BF92-9A3878D55008}" type="parTrans" cxnId="{870A518D-4C26-4CA1-A55C-CFDBD8D52703}">
      <dgm:prSet/>
      <dgm:spPr/>
      <dgm:t>
        <a:bodyPr/>
        <a:lstStyle/>
        <a:p>
          <a:endParaRPr lang="en-US"/>
        </a:p>
      </dgm:t>
    </dgm:pt>
    <dgm:pt modelId="{FB28B4E8-EACF-4F47-888D-BFF74C28B44D}" type="sibTrans" cxnId="{870A518D-4C26-4CA1-A55C-CFDBD8D52703}">
      <dgm:prSet/>
      <dgm:spPr/>
      <dgm:t>
        <a:bodyPr/>
        <a:lstStyle/>
        <a:p>
          <a:endParaRPr lang="en-US"/>
        </a:p>
      </dgm:t>
    </dgm:pt>
    <dgm:pt modelId="{29914598-5876-40FC-A863-EDF8A53A8BA5}">
      <dgm:prSet custT="1"/>
      <dgm:spPr>
        <a:solidFill>
          <a:schemeClr val="accent4">
            <a:lumMod val="75000"/>
          </a:schemeClr>
        </a:solidFill>
      </dgm:spPr>
      <dgm:t>
        <a:bodyPr/>
        <a:lstStyle/>
        <a:p>
          <a:pPr>
            <a:spcBef>
              <a:spcPts val="1200"/>
            </a:spcBef>
          </a:pPr>
          <a:r>
            <a:rPr lang="en-US" sz="2400" b="1" kern="1200" dirty="0">
              <a:solidFill>
                <a:prstClr val="white"/>
              </a:solidFill>
              <a:latin typeface="Calibri" panose="020F0502020204030204"/>
              <a:ea typeface="+mn-ea"/>
              <a:cs typeface="+mn-cs"/>
            </a:rPr>
            <a:t>Final</a:t>
          </a:r>
          <a:r>
            <a:rPr lang="en-US" sz="1800" b="1" kern="1200" dirty="0"/>
            <a:t> </a:t>
          </a:r>
          <a:r>
            <a:rPr lang="en-US" sz="2400" b="1" kern="1200" dirty="0">
              <a:solidFill>
                <a:prstClr val="white"/>
              </a:solidFill>
              <a:latin typeface="Calibri" panose="020F0502020204030204"/>
              <a:ea typeface="+mn-ea"/>
              <a:cs typeface="+mn-cs"/>
            </a:rPr>
            <a:t>Grade: Unconditional Pass; Conditional Pass; Fail </a:t>
          </a:r>
        </a:p>
      </dgm:t>
    </dgm:pt>
    <dgm:pt modelId="{09FF2E9D-7FEB-4F6A-91AF-F32BEAC935B7}" type="parTrans" cxnId="{DD017637-3BE8-4BAD-A6AE-2949BC045DF8}">
      <dgm:prSet/>
      <dgm:spPr/>
      <dgm:t>
        <a:bodyPr/>
        <a:lstStyle/>
        <a:p>
          <a:endParaRPr lang="en-US"/>
        </a:p>
      </dgm:t>
    </dgm:pt>
    <dgm:pt modelId="{F25CE2F0-EE89-47AC-BD81-DB224729AB65}" type="sibTrans" cxnId="{DD017637-3BE8-4BAD-A6AE-2949BC045DF8}">
      <dgm:prSet/>
      <dgm:spPr/>
      <dgm:t>
        <a:bodyPr/>
        <a:lstStyle/>
        <a:p>
          <a:endParaRPr lang="en-US"/>
        </a:p>
      </dgm:t>
    </dgm:pt>
    <dgm:pt modelId="{A9CF84F7-874A-4ADD-8509-5B939AA7C917}">
      <dgm:prSet custT="1"/>
      <dgm:spPr/>
      <dgm:t>
        <a:bodyPr/>
        <a:lstStyle/>
        <a:p>
          <a:r>
            <a:rPr lang="en-US" sz="1800" dirty="0"/>
            <a:t>Based on Final Essay (major) and Seminar preparation/participation (minor) </a:t>
          </a:r>
        </a:p>
      </dgm:t>
    </dgm:pt>
    <dgm:pt modelId="{4EDAD2B7-7E45-4A99-BE2D-D2ED386C164C}" type="parTrans" cxnId="{23794176-16C1-443A-BE32-6C443D5062B9}">
      <dgm:prSet/>
      <dgm:spPr/>
      <dgm:t>
        <a:bodyPr/>
        <a:lstStyle/>
        <a:p>
          <a:endParaRPr lang="en-US"/>
        </a:p>
      </dgm:t>
    </dgm:pt>
    <dgm:pt modelId="{150DC1A1-AB32-47F9-9D48-30230B5986E2}" type="sibTrans" cxnId="{23794176-16C1-443A-BE32-6C443D5062B9}">
      <dgm:prSet/>
      <dgm:spPr/>
      <dgm:t>
        <a:bodyPr/>
        <a:lstStyle/>
        <a:p>
          <a:endParaRPr lang="en-US"/>
        </a:p>
      </dgm:t>
    </dgm:pt>
    <dgm:pt modelId="{F550C342-6F2A-4866-AB85-9AA24B047C78}">
      <dgm:prSet custT="1"/>
      <dgm:spPr/>
      <dgm:t>
        <a:bodyPr/>
        <a:lstStyle/>
        <a:p>
          <a:r>
            <a:rPr lang="en-US" sz="1800" kern="1200" dirty="0">
              <a:solidFill>
                <a:prstClr val="black">
                  <a:hueOff val="0"/>
                  <a:satOff val="0"/>
                  <a:lumOff val="0"/>
                  <a:alphaOff val="0"/>
                </a:prstClr>
              </a:solidFill>
              <a:latin typeface="Calibri" panose="020F0502020204030204"/>
              <a:ea typeface="+mn-ea"/>
              <a:cs typeface="+mn-cs"/>
            </a:rPr>
            <a:t>Longitudinal, personalized program providing 6 months of structured interaction between participant and faculty member</a:t>
          </a:r>
        </a:p>
      </dgm:t>
    </dgm:pt>
    <dgm:pt modelId="{7E06377D-0548-454C-8F46-16EDBA4930AE}" type="sibTrans" cxnId="{AD9D86A0-0875-4091-B4FD-8ABDA39294EF}">
      <dgm:prSet/>
      <dgm:spPr/>
      <dgm:t>
        <a:bodyPr/>
        <a:lstStyle/>
        <a:p>
          <a:endParaRPr lang="en-US"/>
        </a:p>
      </dgm:t>
    </dgm:pt>
    <dgm:pt modelId="{0AAD2C07-ADC9-40E7-9EC9-00FD7979DD5E}" type="parTrans" cxnId="{AD9D86A0-0875-4091-B4FD-8ABDA39294EF}">
      <dgm:prSet/>
      <dgm:spPr/>
      <dgm:t>
        <a:bodyPr/>
        <a:lstStyle/>
        <a:p>
          <a:endParaRPr lang="en-US"/>
        </a:p>
      </dgm:t>
    </dgm:pt>
    <dgm:pt modelId="{3107DE7C-69D5-43F2-A997-EAF36B3332B4}" type="pres">
      <dgm:prSet presAssocID="{99D9A008-B0C8-4315-A5DB-FC508BE38696}" presName="linear" presStyleCnt="0">
        <dgm:presLayoutVars>
          <dgm:dir/>
          <dgm:animLvl val="lvl"/>
          <dgm:resizeHandles val="exact"/>
        </dgm:presLayoutVars>
      </dgm:prSet>
      <dgm:spPr/>
    </dgm:pt>
    <dgm:pt modelId="{167F34F5-3DF2-4382-B97B-7641EF601B87}" type="pres">
      <dgm:prSet presAssocID="{41FF4F69-B027-4B33-B9BA-DAB27AF462B5}" presName="parentLin" presStyleCnt="0"/>
      <dgm:spPr/>
    </dgm:pt>
    <dgm:pt modelId="{54E9F089-25C1-4DE3-9015-E52CD249C410}" type="pres">
      <dgm:prSet presAssocID="{41FF4F69-B027-4B33-B9BA-DAB27AF462B5}" presName="parentLeftMargin" presStyleLbl="node1" presStyleIdx="0" presStyleCnt="4"/>
      <dgm:spPr/>
    </dgm:pt>
    <dgm:pt modelId="{A972B13C-0A05-45F3-8C73-2961527A459F}" type="pres">
      <dgm:prSet presAssocID="{41FF4F69-B027-4B33-B9BA-DAB27AF462B5}" presName="parentText" presStyleLbl="node1" presStyleIdx="0" presStyleCnt="4" custScaleX="142857" custScaleY="152275">
        <dgm:presLayoutVars>
          <dgm:chMax val="0"/>
          <dgm:bulletEnabled val="1"/>
        </dgm:presLayoutVars>
      </dgm:prSet>
      <dgm:spPr/>
    </dgm:pt>
    <dgm:pt modelId="{1B6D22F6-3A5A-4DBE-97C7-2BAA93AC1C57}" type="pres">
      <dgm:prSet presAssocID="{41FF4F69-B027-4B33-B9BA-DAB27AF462B5}" presName="negativeSpace" presStyleCnt="0"/>
      <dgm:spPr/>
    </dgm:pt>
    <dgm:pt modelId="{414F136B-C91D-4F1F-A84D-828FF94C9DD5}" type="pres">
      <dgm:prSet presAssocID="{41FF4F69-B027-4B33-B9BA-DAB27AF462B5}" presName="childText" presStyleLbl="conFgAcc1" presStyleIdx="0" presStyleCnt="4">
        <dgm:presLayoutVars>
          <dgm:bulletEnabled val="1"/>
        </dgm:presLayoutVars>
      </dgm:prSet>
      <dgm:spPr/>
    </dgm:pt>
    <dgm:pt modelId="{454EF455-88F8-4CBA-9D36-DF881D907833}" type="pres">
      <dgm:prSet presAssocID="{FA8C77BA-F1AE-445E-A7D3-6828D5235DC7}" presName="spaceBetweenRectangles" presStyleCnt="0"/>
      <dgm:spPr/>
    </dgm:pt>
    <dgm:pt modelId="{54CEDC34-057D-4D6D-AD75-DB760255B2AB}" type="pres">
      <dgm:prSet presAssocID="{1AAB6793-E900-479D-9A76-6FBB41C40B50}" presName="parentLin" presStyleCnt="0"/>
      <dgm:spPr/>
    </dgm:pt>
    <dgm:pt modelId="{C81A10DA-3F27-4A8D-B7CA-A96BF1D10300}" type="pres">
      <dgm:prSet presAssocID="{1AAB6793-E900-479D-9A76-6FBB41C40B50}" presName="parentLeftMargin" presStyleLbl="node1" presStyleIdx="0" presStyleCnt="4"/>
      <dgm:spPr/>
    </dgm:pt>
    <dgm:pt modelId="{11CCA4D9-3FFA-4BA9-9201-40873AE49718}" type="pres">
      <dgm:prSet presAssocID="{1AAB6793-E900-479D-9A76-6FBB41C40B50}" presName="parentText" presStyleLbl="node1" presStyleIdx="1" presStyleCnt="4" custScaleX="136118" custScaleY="164513" custLinFactNeighborY="-38964">
        <dgm:presLayoutVars>
          <dgm:chMax val="0"/>
          <dgm:bulletEnabled val="1"/>
        </dgm:presLayoutVars>
      </dgm:prSet>
      <dgm:spPr/>
    </dgm:pt>
    <dgm:pt modelId="{3E9B64F7-8431-42CF-A01F-D0E09F955419}" type="pres">
      <dgm:prSet presAssocID="{1AAB6793-E900-479D-9A76-6FBB41C40B50}" presName="negativeSpace" presStyleCnt="0"/>
      <dgm:spPr/>
    </dgm:pt>
    <dgm:pt modelId="{52D1D6BC-80BD-4182-8871-0CB357D2F5A0}" type="pres">
      <dgm:prSet presAssocID="{1AAB6793-E900-479D-9A76-6FBB41C40B50}" presName="childText" presStyleLbl="conFgAcc1" presStyleIdx="1" presStyleCnt="4">
        <dgm:presLayoutVars>
          <dgm:bulletEnabled val="1"/>
        </dgm:presLayoutVars>
      </dgm:prSet>
      <dgm:spPr/>
    </dgm:pt>
    <dgm:pt modelId="{27E2C6EE-0248-405A-BFB1-DC93FD8D637F}" type="pres">
      <dgm:prSet presAssocID="{ACD2223A-CD25-4F0F-863F-87CE8E25BE6B}" presName="spaceBetweenRectangles" presStyleCnt="0"/>
      <dgm:spPr/>
    </dgm:pt>
    <dgm:pt modelId="{A3A59E59-E01B-403C-A0FD-6E26594FDE07}" type="pres">
      <dgm:prSet presAssocID="{29914598-5876-40FC-A863-EDF8A53A8BA5}" presName="parentLin" presStyleCnt="0"/>
      <dgm:spPr/>
    </dgm:pt>
    <dgm:pt modelId="{B873B34D-2F35-4BFC-8ABD-E4AB60FB9F31}" type="pres">
      <dgm:prSet presAssocID="{29914598-5876-40FC-A863-EDF8A53A8BA5}" presName="parentLeftMargin" presStyleLbl="node1" presStyleIdx="1" presStyleCnt="4"/>
      <dgm:spPr/>
    </dgm:pt>
    <dgm:pt modelId="{C3ADD209-CD3A-43FE-B63C-027D402BF2AB}" type="pres">
      <dgm:prSet presAssocID="{29914598-5876-40FC-A863-EDF8A53A8BA5}" presName="parentText" presStyleLbl="node1" presStyleIdx="2" presStyleCnt="4" custScaleX="142857" custScaleY="143010" custLinFactNeighborX="-12877" custLinFactNeighborY="-4964">
        <dgm:presLayoutVars>
          <dgm:chMax val="0"/>
          <dgm:bulletEnabled val="1"/>
        </dgm:presLayoutVars>
      </dgm:prSet>
      <dgm:spPr/>
    </dgm:pt>
    <dgm:pt modelId="{923EFB17-FB51-4137-B263-39E9C8D17989}" type="pres">
      <dgm:prSet presAssocID="{29914598-5876-40FC-A863-EDF8A53A8BA5}" presName="negativeSpace" presStyleCnt="0"/>
      <dgm:spPr/>
    </dgm:pt>
    <dgm:pt modelId="{DF195611-C6BE-45E5-864D-9A57879F0A9D}" type="pres">
      <dgm:prSet presAssocID="{29914598-5876-40FC-A863-EDF8A53A8BA5}" presName="childText" presStyleLbl="conFgAcc1" presStyleIdx="2" presStyleCnt="4">
        <dgm:presLayoutVars>
          <dgm:bulletEnabled val="1"/>
        </dgm:presLayoutVars>
      </dgm:prSet>
      <dgm:spPr/>
    </dgm:pt>
    <dgm:pt modelId="{834B9042-6C00-4E3F-93DA-28E4C511A6AA}" type="pres">
      <dgm:prSet presAssocID="{F25CE2F0-EE89-47AC-BD81-DB224729AB65}" presName="spaceBetweenRectangles" presStyleCnt="0"/>
      <dgm:spPr/>
    </dgm:pt>
    <dgm:pt modelId="{E233EE13-8B6B-4096-AD91-1D8E830C7249}" type="pres">
      <dgm:prSet presAssocID="{4D4F9ADA-5B69-449B-9840-22F3CC9F70B0}" presName="parentLin" presStyleCnt="0"/>
      <dgm:spPr/>
    </dgm:pt>
    <dgm:pt modelId="{EE76630A-DFFF-4BC8-BF5B-21236CC74D9D}" type="pres">
      <dgm:prSet presAssocID="{4D4F9ADA-5B69-449B-9840-22F3CC9F70B0}" presName="parentLeftMargin" presStyleLbl="node1" presStyleIdx="2" presStyleCnt="4"/>
      <dgm:spPr/>
    </dgm:pt>
    <dgm:pt modelId="{CE9DCD70-082C-4DE2-9478-2AC6B59CEFDC}" type="pres">
      <dgm:prSet presAssocID="{4D4F9ADA-5B69-449B-9840-22F3CC9F70B0}" presName="parentText" presStyleLbl="node1" presStyleIdx="3" presStyleCnt="4" custScaleX="142857" custScaleY="152275">
        <dgm:presLayoutVars>
          <dgm:chMax val="0"/>
          <dgm:bulletEnabled val="1"/>
        </dgm:presLayoutVars>
      </dgm:prSet>
      <dgm:spPr/>
    </dgm:pt>
    <dgm:pt modelId="{0FA85DEA-E0E0-49A7-8129-E4D8E66419C2}" type="pres">
      <dgm:prSet presAssocID="{4D4F9ADA-5B69-449B-9840-22F3CC9F70B0}" presName="negativeSpace" presStyleCnt="0"/>
      <dgm:spPr/>
    </dgm:pt>
    <dgm:pt modelId="{8C0F5B5A-7B3B-4E7C-ACE0-DA562773E9CF}" type="pres">
      <dgm:prSet presAssocID="{4D4F9ADA-5B69-449B-9840-22F3CC9F70B0}" presName="childText" presStyleLbl="conFgAcc1" presStyleIdx="3" presStyleCnt="4">
        <dgm:presLayoutVars>
          <dgm:bulletEnabled val="1"/>
        </dgm:presLayoutVars>
      </dgm:prSet>
      <dgm:spPr/>
    </dgm:pt>
  </dgm:ptLst>
  <dgm:cxnLst>
    <dgm:cxn modelId="{20357F09-EC88-4E7C-A08D-5CD683BB817D}" type="presOf" srcId="{29914598-5876-40FC-A863-EDF8A53A8BA5}" destId="{B873B34D-2F35-4BFC-8ABD-E4AB60FB9F31}" srcOrd="0" destOrd="0" presId="urn:microsoft.com/office/officeart/2005/8/layout/list1"/>
    <dgm:cxn modelId="{CFEF381C-80F5-46D6-BD93-561F827BFCAE}" type="presOf" srcId="{FBF697CC-4772-4DC1-A866-C991EE1EDDFF}" destId="{414F136B-C91D-4F1F-A84D-828FF94C9DD5}" srcOrd="0" destOrd="1" presId="urn:microsoft.com/office/officeart/2005/8/layout/list1"/>
    <dgm:cxn modelId="{5F390E1D-BFA3-40D7-8A45-F1F173118919}" srcId="{99D9A008-B0C8-4315-A5DB-FC508BE38696}" destId="{41FF4F69-B027-4B33-B9BA-DAB27AF462B5}" srcOrd="0" destOrd="0" parTransId="{449E166E-127D-4536-813D-43580361D640}" sibTransId="{FA8C77BA-F1AE-445E-A7D3-6828D5235DC7}"/>
    <dgm:cxn modelId="{B2825129-4D24-44B0-8002-52C73CDDDC56}" type="presOf" srcId="{41FF4F69-B027-4B33-B9BA-DAB27AF462B5}" destId="{54E9F089-25C1-4DE3-9015-E52CD249C410}" srcOrd="0" destOrd="0" presId="urn:microsoft.com/office/officeart/2005/8/layout/list1"/>
    <dgm:cxn modelId="{740A962B-0171-49F9-906E-B73503128A43}" type="presOf" srcId="{4B6EC86A-9EAA-40F1-942B-507E2B914475}" destId="{52D1D6BC-80BD-4182-8871-0CB357D2F5A0}" srcOrd="0" destOrd="0" presId="urn:microsoft.com/office/officeart/2005/8/layout/list1"/>
    <dgm:cxn modelId="{6FEFC535-AA99-49C3-BD69-963E759BDBBD}" type="presOf" srcId="{F550C342-6F2A-4866-AB85-9AA24B047C78}" destId="{8C0F5B5A-7B3B-4E7C-ACE0-DA562773E9CF}" srcOrd="0" destOrd="0" presId="urn:microsoft.com/office/officeart/2005/8/layout/list1"/>
    <dgm:cxn modelId="{DD017637-3BE8-4BAD-A6AE-2949BC045DF8}" srcId="{99D9A008-B0C8-4315-A5DB-FC508BE38696}" destId="{29914598-5876-40FC-A863-EDF8A53A8BA5}" srcOrd="2" destOrd="0" parTransId="{09FF2E9D-7FEB-4F6A-91AF-F32BEAC935B7}" sibTransId="{F25CE2F0-EE89-47AC-BD81-DB224729AB65}"/>
    <dgm:cxn modelId="{B35A9D3C-C932-4FC0-940D-11067DB1C598}" srcId="{41FF4F69-B027-4B33-B9BA-DAB27AF462B5}" destId="{FBF697CC-4772-4DC1-A866-C991EE1EDDFF}" srcOrd="1" destOrd="0" parTransId="{EA80B7F3-6440-4262-BBC6-10531E020391}" sibTransId="{6F1F4EFD-314E-45A7-8AA4-DECFD52B1F9E}"/>
    <dgm:cxn modelId="{23794176-16C1-443A-BE32-6C443D5062B9}" srcId="{29914598-5876-40FC-A863-EDF8A53A8BA5}" destId="{A9CF84F7-874A-4ADD-8509-5B939AA7C917}" srcOrd="0" destOrd="0" parTransId="{4EDAD2B7-7E45-4A99-BE2D-D2ED386C164C}" sibTransId="{150DC1A1-AB32-47F9-9D48-30230B5986E2}"/>
    <dgm:cxn modelId="{DE387D85-A88B-46E9-8908-A0EA78585D23}" srcId="{99D9A008-B0C8-4315-A5DB-FC508BE38696}" destId="{1AAB6793-E900-479D-9A76-6FBB41C40B50}" srcOrd="1" destOrd="0" parTransId="{68F3CE64-90B3-4923-A109-AF58E054559B}" sibTransId="{ACD2223A-CD25-4F0F-863F-87CE8E25BE6B}"/>
    <dgm:cxn modelId="{3BEB0F87-E48C-43C5-9584-0E15D9B14DE8}" type="presOf" srcId="{1AAB6793-E900-479D-9A76-6FBB41C40B50}" destId="{C81A10DA-3F27-4A8D-B7CA-A96BF1D10300}" srcOrd="0" destOrd="0" presId="urn:microsoft.com/office/officeart/2005/8/layout/list1"/>
    <dgm:cxn modelId="{19400E8D-E2E4-4629-B280-291CEEAB2873}" type="presOf" srcId="{99D9A008-B0C8-4315-A5DB-FC508BE38696}" destId="{3107DE7C-69D5-43F2-A997-EAF36B3332B4}" srcOrd="0" destOrd="0" presId="urn:microsoft.com/office/officeart/2005/8/layout/list1"/>
    <dgm:cxn modelId="{870A518D-4C26-4CA1-A55C-CFDBD8D52703}" srcId="{99D9A008-B0C8-4315-A5DB-FC508BE38696}" destId="{4D4F9ADA-5B69-449B-9840-22F3CC9F70B0}" srcOrd="3" destOrd="0" parTransId="{A3787712-7C72-48E1-BF92-9A3878D55008}" sibTransId="{FB28B4E8-EACF-4F47-888D-BFF74C28B44D}"/>
    <dgm:cxn modelId="{B115C79E-DB04-4DD8-B3FD-1F42185A3615}" type="presOf" srcId="{4D4F9ADA-5B69-449B-9840-22F3CC9F70B0}" destId="{CE9DCD70-082C-4DE2-9478-2AC6B59CEFDC}" srcOrd="1" destOrd="0" presId="urn:microsoft.com/office/officeart/2005/8/layout/list1"/>
    <dgm:cxn modelId="{AD9D86A0-0875-4091-B4FD-8ABDA39294EF}" srcId="{4D4F9ADA-5B69-449B-9840-22F3CC9F70B0}" destId="{F550C342-6F2A-4866-AB85-9AA24B047C78}" srcOrd="0" destOrd="0" parTransId="{0AAD2C07-ADC9-40E7-9EC9-00FD7979DD5E}" sibTransId="{7E06377D-0548-454C-8F46-16EDBA4930AE}"/>
    <dgm:cxn modelId="{AAFFC8B2-D843-4D56-88D2-A6DC8906FF8B}" srcId="{41FF4F69-B027-4B33-B9BA-DAB27AF462B5}" destId="{A858D02F-D345-48B6-8B82-5A565D76E1A6}" srcOrd="0" destOrd="0" parTransId="{E3463A32-1853-4454-B717-C622BC58C109}" sibTransId="{7784EF7E-044B-4E5C-97AC-4DA685FF7B64}"/>
    <dgm:cxn modelId="{4A5DE3B4-ECBB-4C9F-9BAC-17E78FC9A6DB}" type="presOf" srcId="{41FF4F69-B027-4B33-B9BA-DAB27AF462B5}" destId="{A972B13C-0A05-45F3-8C73-2961527A459F}" srcOrd="1" destOrd="0" presId="urn:microsoft.com/office/officeart/2005/8/layout/list1"/>
    <dgm:cxn modelId="{CBA205C4-A438-4705-8085-CC876AA30414}" type="presOf" srcId="{A9CF84F7-874A-4ADD-8509-5B939AA7C917}" destId="{DF195611-C6BE-45E5-864D-9A57879F0A9D}" srcOrd="0" destOrd="0" presId="urn:microsoft.com/office/officeart/2005/8/layout/list1"/>
    <dgm:cxn modelId="{1903EEC8-866E-4468-85F7-F10CE75CC6F6}" type="presOf" srcId="{1AAB6793-E900-479D-9A76-6FBB41C40B50}" destId="{11CCA4D9-3FFA-4BA9-9201-40873AE49718}" srcOrd="1" destOrd="0" presId="urn:microsoft.com/office/officeart/2005/8/layout/list1"/>
    <dgm:cxn modelId="{0E4CD8CD-B62E-4007-8204-40E879611CD2}" srcId="{1AAB6793-E900-479D-9A76-6FBB41C40B50}" destId="{4B6EC86A-9EAA-40F1-942B-507E2B914475}" srcOrd="0" destOrd="0" parTransId="{F6982B57-8998-4673-974F-11A53B38C2DF}" sibTransId="{E4BFD8E4-1D46-4343-94E7-A6BE2BD27847}"/>
    <dgm:cxn modelId="{301490E4-1F6B-4700-B501-424C49173273}" type="presOf" srcId="{A858D02F-D345-48B6-8B82-5A565D76E1A6}" destId="{414F136B-C91D-4F1F-A84D-828FF94C9DD5}" srcOrd="0" destOrd="0" presId="urn:microsoft.com/office/officeart/2005/8/layout/list1"/>
    <dgm:cxn modelId="{A4CBD5EF-EB45-483F-BB7B-761407DD5878}" type="presOf" srcId="{4D4F9ADA-5B69-449B-9840-22F3CC9F70B0}" destId="{EE76630A-DFFF-4BC8-BF5B-21236CC74D9D}" srcOrd="0" destOrd="0" presId="urn:microsoft.com/office/officeart/2005/8/layout/list1"/>
    <dgm:cxn modelId="{7CA77FF5-DCCF-455B-B621-387601F6E5B1}" type="presOf" srcId="{29914598-5876-40FC-A863-EDF8A53A8BA5}" destId="{C3ADD209-CD3A-43FE-B63C-027D402BF2AB}" srcOrd="1" destOrd="0" presId="urn:microsoft.com/office/officeart/2005/8/layout/list1"/>
    <dgm:cxn modelId="{05642318-C9BC-4F3C-9DC1-FA3D0F835F38}" type="presParOf" srcId="{3107DE7C-69D5-43F2-A997-EAF36B3332B4}" destId="{167F34F5-3DF2-4382-B97B-7641EF601B87}" srcOrd="0" destOrd="0" presId="urn:microsoft.com/office/officeart/2005/8/layout/list1"/>
    <dgm:cxn modelId="{6B6CBEAE-4AC4-45ED-9217-C145F17B8358}" type="presParOf" srcId="{167F34F5-3DF2-4382-B97B-7641EF601B87}" destId="{54E9F089-25C1-4DE3-9015-E52CD249C410}" srcOrd="0" destOrd="0" presId="urn:microsoft.com/office/officeart/2005/8/layout/list1"/>
    <dgm:cxn modelId="{984A883D-FDDF-42E8-8358-FA755A14B122}" type="presParOf" srcId="{167F34F5-3DF2-4382-B97B-7641EF601B87}" destId="{A972B13C-0A05-45F3-8C73-2961527A459F}" srcOrd="1" destOrd="0" presId="urn:microsoft.com/office/officeart/2005/8/layout/list1"/>
    <dgm:cxn modelId="{54E29B76-BF51-4913-8BCB-B4BFCC5CC896}" type="presParOf" srcId="{3107DE7C-69D5-43F2-A997-EAF36B3332B4}" destId="{1B6D22F6-3A5A-4DBE-97C7-2BAA93AC1C57}" srcOrd="1" destOrd="0" presId="urn:microsoft.com/office/officeart/2005/8/layout/list1"/>
    <dgm:cxn modelId="{1FBBF509-BAAB-4025-A573-F4F01BBCDDE7}" type="presParOf" srcId="{3107DE7C-69D5-43F2-A997-EAF36B3332B4}" destId="{414F136B-C91D-4F1F-A84D-828FF94C9DD5}" srcOrd="2" destOrd="0" presId="urn:microsoft.com/office/officeart/2005/8/layout/list1"/>
    <dgm:cxn modelId="{EA9D8AC9-F1DB-414C-AA2F-961042E16B23}" type="presParOf" srcId="{3107DE7C-69D5-43F2-A997-EAF36B3332B4}" destId="{454EF455-88F8-4CBA-9D36-DF881D907833}" srcOrd="3" destOrd="0" presId="urn:microsoft.com/office/officeart/2005/8/layout/list1"/>
    <dgm:cxn modelId="{93A3C391-266E-4A04-A5B5-D8AC3683E9F6}" type="presParOf" srcId="{3107DE7C-69D5-43F2-A997-EAF36B3332B4}" destId="{54CEDC34-057D-4D6D-AD75-DB760255B2AB}" srcOrd="4" destOrd="0" presId="urn:microsoft.com/office/officeart/2005/8/layout/list1"/>
    <dgm:cxn modelId="{87F68B0C-B35C-48B9-BDF6-3587EB10A8C6}" type="presParOf" srcId="{54CEDC34-057D-4D6D-AD75-DB760255B2AB}" destId="{C81A10DA-3F27-4A8D-B7CA-A96BF1D10300}" srcOrd="0" destOrd="0" presId="urn:microsoft.com/office/officeart/2005/8/layout/list1"/>
    <dgm:cxn modelId="{A261BE9D-87BB-4D84-A983-DECB62E4F9BE}" type="presParOf" srcId="{54CEDC34-057D-4D6D-AD75-DB760255B2AB}" destId="{11CCA4D9-3FFA-4BA9-9201-40873AE49718}" srcOrd="1" destOrd="0" presId="urn:microsoft.com/office/officeart/2005/8/layout/list1"/>
    <dgm:cxn modelId="{FB60CCBF-AB5A-417D-AD87-01DA70D11279}" type="presParOf" srcId="{3107DE7C-69D5-43F2-A997-EAF36B3332B4}" destId="{3E9B64F7-8431-42CF-A01F-D0E09F955419}" srcOrd="5" destOrd="0" presId="urn:microsoft.com/office/officeart/2005/8/layout/list1"/>
    <dgm:cxn modelId="{FE9CED7E-40BC-4E80-918D-F846A20FC179}" type="presParOf" srcId="{3107DE7C-69D5-43F2-A997-EAF36B3332B4}" destId="{52D1D6BC-80BD-4182-8871-0CB357D2F5A0}" srcOrd="6" destOrd="0" presId="urn:microsoft.com/office/officeart/2005/8/layout/list1"/>
    <dgm:cxn modelId="{24E3781B-D429-43D9-BE22-1C8C92969943}" type="presParOf" srcId="{3107DE7C-69D5-43F2-A997-EAF36B3332B4}" destId="{27E2C6EE-0248-405A-BFB1-DC93FD8D637F}" srcOrd="7" destOrd="0" presId="urn:microsoft.com/office/officeart/2005/8/layout/list1"/>
    <dgm:cxn modelId="{CFF1294A-DC2C-48ED-8A55-87E3415BC6D1}" type="presParOf" srcId="{3107DE7C-69D5-43F2-A997-EAF36B3332B4}" destId="{A3A59E59-E01B-403C-A0FD-6E26594FDE07}" srcOrd="8" destOrd="0" presId="urn:microsoft.com/office/officeart/2005/8/layout/list1"/>
    <dgm:cxn modelId="{4B9CC97E-2C64-489B-81A8-63117F2AEBFB}" type="presParOf" srcId="{A3A59E59-E01B-403C-A0FD-6E26594FDE07}" destId="{B873B34D-2F35-4BFC-8ABD-E4AB60FB9F31}" srcOrd="0" destOrd="0" presId="urn:microsoft.com/office/officeart/2005/8/layout/list1"/>
    <dgm:cxn modelId="{A95C4685-6928-4155-BE15-82E43C003AD4}" type="presParOf" srcId="{A3A59E59-E01B-403C-A0FD-6E26594FDE07}" destId="{C3ADD209-CD3A-43FE-B63C-027D402BF2AB}" srcOrd="1" destOrd="0" presId="urn:microsoft.com/office/officeart/2005/8/layout/list1"/>
    <dgm:cxn modelId="{F5F19B8F-3BCA-43F4-BCC4-E21AEAAE8548}" type="presParOf" srcId="{3107DE7C-69D5-43F2-A997-EAF36B3332B4}" destId="{923EFB17-FB51-4137-B263-39E9C8D17989}" srcOrd="9" destOrd="0" presId="urn:microsoft.com/office/officeart/2005/8/layout/list1"/>
    <dgm:cxn modelId="{8DF10C15-863C-40C2-94E7-80563A796B0B}" type="presParOf" srcId="{3107DE7C-69D5-43F2-A997-EAF36B3332B4}" destId="{DF195611-C6BE-45E5-864D-9A57879F0A9D}" srcOrd="10" destOrd="0" presId="urn:microsoft.com/office/officeart/2005/8/layout/list1"/>
    <dgm:cxn modelId="{3674C2D3-E40C-4528-BF74-0C4F645628CF}" type="presParOf" srcId="{3107DE7C-69D5-43F2-A997-EAF36B3332B4}" destId="{834B9042-6C00-4E3F-93DA-28E4C511A6AA}" srcOrd="11" destOrd="0" presId="urn:microsoft.com/office/officeart/2005/8/layout/list1"/>
    <dgm:cxn modelId="{48822037-D76B-4DE6-A3D7-44AE428A93E2}" type="presParOf" srcId="{3107DE7C-69D5-43F2-A997-EAF36B3332B4}" destId="{E233EE13-8B6B-4096-AD91-1D8E830C7249}" srcOrd="12" destOrd="0" presId="urn:microsoft.com/office/officeart/2005/8/layout/list1"/>
    <dgm:cxn modelId="{A8B10248-63F7-4E51-BF0F-EC6FEC17C610}" type="presParOf" srcId="{E233EE13-8B6B-4096-AD91-1D8E830C7249}" destId="{EE76630A-DFFF-4BC8-BF5B-21236CC74D9D}" srcOrd="0" destOrd="0" presId="urn:microsoft.com/office/officeart/2005/8/layout/list1"/>
    <dgm:cxn modelId="{3C276294-4484-49CF-B0BE-71C9E888755B}" type="presParOf" srcId="{E233EE13-8B6B-4096-AD91-1D8E830C7249}" destId="{CE9DCD70-082C-4DE2-9478-2AC6B59CEFDC}" srcOrd="1" destOrd="0" presId="urn:microsoft.com/office/officeart/2005/8/layout/list1"/>
    <dgm:cxn modelId="{0B0B6F0E-4D60-4A9C-8BFC-78FC5E5F21DB}" type="presParOf" srcId="{3107DE7C-69D5-43F2-A997-EAF36B3332B4}" destId="{0FA85DEA-E0E0-49A7-8129-E4D8E66419C2}" srcOrd="13" destOrd="0" presId="urn:microsoft.com/office/officeart/2005/8/layout/list1"/>
    <dgm:cxn modelId="{5204428E-723C-4EA0-B464-A2F06A9A0130}" type="presParOf" srcId="{3107DE7C-69D5-43F2-A997-EAF36B3332B4}" destId="{8C0F5B5A-7B3B-4E7C-ACE0-DA562773E9C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FBD298-5314-4D1D-AECF-AC260DEF980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8FFBC03-C3DB-41A3-A9D8-BED390438C0B}">
      <dgm:prSet/>
      <dgm:spPr/>
      <dgm:t>
        <a:bodyPr/>
        <a:lstStyle/>
        <a:p>
          <a:r>
            <a:rPr lang="en-US" b="0" i="0" dirty="0"/>
            <a:t>Inappropriate touching</a:t>
          </a:r>
          <a:endParaRPr lang="en-US" dirty="0"/>
        </a:p>
      </dgm:t>
    </dgm:pt>
    <dgm:pt modelId="{751108AD-CBF2-4F3D-8B05-E9FE8E28B2F8}" type="parTrans" cxnId="{B6B5EA57-86AB-492A-9836-E7BF284F2A20}">
      <dgm:prSet/>
      <dgm:spPr/>
      <dgm:t>
        <a:bodyPr/>
        <a:lstStyle/>
        <a:p>
          <a:endParaRPr lang="en-US"/>
        </a:p>
      </dgm:t>
    </dgm:pt>
    <dgm:pt modelId="{D3A3926B-6887-4DAE-A75B-0AC071195FC1}" type="sibTrans" cxnId="{B6B5EA57-86AB-492A-9836-E7BF284F2A20}">
      <dgm:prSet/>
      <dgm:spPr/>
      <dgm:t>
        <a:bodyPr/>
        <a:lstStyle/>
        <a:p>
          <a:endParaRPr lang="en-US"/>
        </a:p>
      </dgm:t>
    </dgm:pt>
    <dgm:pt modelId="{1B11A96E-5680-4C0D-8114-7204E70374A6}">
      <dgm:prSet/>
      <dgm:spPr/>
      <dgm:t>
        <a:bodyPr/>
        <a:lstStyle/>
        <a:p>
          <a:r>
            <a:rPr lang="en-US" b="0" i="0" dirty="0"/>
            <a:t>Sexual banter &amp; suggestive behavior in OR</a:t>
          </a:r>
          <a:endParaRPr lang="en-US" dirty="0"/>
        </a:p>
      </dgm:t>
    </dgm:pt>
    <dgm:pt modelId="{B442C564-B9FD-4BA2-AC62-2AC69A420A68}" type="parTrans" cxnId="{EBDFA349-340A-4116-B979-24E1D5C41B88}">
      <dgm:prSet/>
      <dgm:spPr/>
      <dgm:t>
        <a:bodyPr/>
        <a:lstStyle/>
        <a:p>
          <a:endParaRPr lang="en-US"/>
        </a:p>
      </dgm:t>
    </dgm:pt>
    <dgm:pt modelId="{288D95BE-F6DD-45F6-948F-D7BF6EB2C3E5}" type="sibTrans" cxnId="{EBDFA349-340A-4116-B979-24E1D5C41B88}">
      <dgm:prSet/>
      <dgm:spPr/>
      <dgm:t>
        <a:bodyPr/>
        <a:lstStyle/>
        <a:p>
          <a:endParaRPr lang="en-US"/>
        </a:p>
      </dgm:t>
    </dgm:pt>
    <dgm:pt modelId="{A5642870-65E6-49C6-AE17-5B8BB2FCFE30}">
      <dgm:prSet/>
      <dgm:spPr/>
      <dgm:t>
        <a:bodyPr/>
        <a:lstStyle/>
        <a:p>
          <a:r>
            <a:rPr lang="en-US" b="0" i="0" dirty="0"/>
            <a:t>Yelling or berating team members</a:t>
          </a:r>
          <a:endParaRPr lang="en-US" dirty="0"/>
        </a:p>
      </dgm:t>
    </dgm:pt>
    <dgm:pt modelId="{056D28B1-E2C1-48A2-82BC-6D2773E75533}" type="parTrans" cxnId="{82E8D085-0739-4983-B022-285E032559AB}">
      <dgm:prSet/>
      <dgm:spPr/>
      <dgm:t>
        <a:bodyPr/>
        <a:lstStyle/>
        <a:p>
          <a:endParaRPr lang="en-US"/>
        </a:p>
      </dgm:t>
    </dgm:pt>
    <dgm:pt modelId="{3FBEA3BC-ACBC-4302-A05C-F83C8CD66F04}" type="sibTrans" cxnId="{82E8D085-0739-4983-B022-285E032559AB}">
      <dgm:prSet/>
      <dgm:spPr/>
      <dgm:t>
        <a:bodyPr/>
        <a:lstStyle/>
        <a:p>
          <a:endParaRPr lang="en-US"/>
        </a:p>
      </dgm:t>
    </dgm:pt>
    <dgm:pt modelId="{DE30CFC2-F2C3-4985-B708-9D8D67D7A15E}">
      <dgm:prSet/>
      <dgm:spPr/>
      <dgm:t>
        <a:bodyPr/>
        <a:lstStyle/>
        <a:p>
          <a:r>
            <a:rPr lang="en-US" b="0" i="0" dirty="0"/>
            <a:t>Discriminatory acts towards or comments about patients and colleagues</a:t>
          </a:r>
          <a:endParaRPr lang="en-US" dirty="0"/>
        </a:p>
      </dgm:t>
    </dgm:pt>
    <dgm:pt modelId="{5D897540-9C61-46E5-910C-B14B9F21B29E}" type="parTrans" cxnId="{6D1162D9-724E-48E0-BB45-CCEBDAC81982}">
      <dgm:prSet/>
      <dgm:spPr/>
      <dgm:t>
        <a:bodyPr/>
        <a:lstStyle/>
        <a:p>
          <a:endParaRPr lang="en-US"/>
        </a:p>
      </dgm:t>
    </dgm:pt>
    <dgm:pt modelId="{65C3FA2C-B405-4AEE-822F-950E69AA868D}" type="sibTrans" cxnId="{6D1162D9-724E-48E0-BB45-CCEBDAC81982}">
      <dgm:prSet/>
      <dgm:spPr/>
      <dgm:t>
        <a:bodyPr/>
        <a:lstStyle/>
        <a:p>
          <a:endParaRPr lang="en-US"/>
        </a:p>
      </dgm:t>
    </dgm:pt>
    <dgm:pt modelId="{6875B2B3-6687-4B43-B52A-579EB6AA7382}">
      <dgm:prSet/>
      <dgm:spPr/>
      <dgm:t>
        <a:bodyPr/>
        <a:lstStyle/>
        <a:p>
          <a:r>
            <a:rPr lang="en-US" b="0" i="0" dirty="0"/>
            <a:t>Unauthorized access of EMR</a:t>
          </a:r>
          <a:endParaRPr lang="en-US" dirty="0"/>
        </a:p>
      </dgm:t>
    </dgm:pt>
    <dgm:pt modelId="{FD37F5A0-F11B-4399-817D-ADE8499AEB6B}" type="parTrans" cxnId="{5AF50BFD-F624-4B29-8FFD-0474B046F415}">
      <dgm:prSet/>
      <dgm:spPr/>
      <dgm:t>
        <a:bodyPr/>
        <a:lstStyle/>
        <a:p>
          <a:endParaRPr lang="en-US"/>
        </a:p>
      </dgm:t>
    </dgm:pt>
    <dgm:pt modelId="{7D34A42E-2138-4960-BC07-303EC775E27F}" type="sibTrans" cxnId="{5AF50BFD-F624-4B29-8FFD-0474B046F415}">
      <dgm:prSet/>
      <dgm:spPr/>
      <dgm:t>
        <a:bodyPr/>
        <a:lstStyle/>
        <a:p>
          <a:endParaRPr lang="en-US"/>
        </a:p>
      </dgm:t>
    </dgm:pt>
    <dgm:pt modelId="{422342B6-8B12-4DE5-98AD-CE9094A82DB2}">
      <dgm:prSet/>
      <dgm:spPr/>
      <dgm:t>
        <a:bodyPr/>
        <a:lstStyle/>
        <a:p>
          <a:r>
            <a:rPr lang="en-US" b="0" i="0" dirty="0"/>
            <a:t>Inadequate supervision of PAs or residents</a:t>
          </a:r>
          <a:endParaRPr lang="en-US" dirty="0"/>
        </a:p>
      </dgm:t>
    </dgm:pt>
    <dgm:pt modelId="{5327867E-763B-4E4C-A9E5-F27FA6629CE3}" type="parTrans" cxnId="{12F12A55-FDD4-4ED7-A76E-9B7C87B2B920}">
      <dgm:prSet/>
      <dgm:spPr/>
      <dgm:t>
        <a:bodyPr/>
        <a:lstStyle/>
        <a:p>
          <a:endParaRPr lang="en-US"/>
        </a:p>
      </dgm:t>
    </dgm:pt>
    <dgm:pt modelId="{490AFDA3-076A-4326-8FF5-D74F8AFE0520}" type="sibTrans" cxnId="{12F12A55-FDD4-4ED7-A76E-9B7C87B2B920}">
      <dgm:prSet/>
      <dgm:spPr/>
      <dgm:t>
        <a:bodyPr/>
        <a:lstStyle/>
        <a:p>
          <a:endParaRPr lang="en-US"/>
        </a:p>
      </dgm:t>
    </dgm:pt>
    <dgm:pt modelId="{31ED6466-3DD8-4713-BC5A-200CE64584CA}">
      <dgm:prSet/>
      <dgm:spPr/>
      <dgm:t>
        <a:bodyPr/>
        <a:lstStyle/>
        <a:p>
          <a:r>
            <a:rPr lang="en-US" b="0" i="0" dirty="0"/>
            <a:t>Boundary violations, including prescribing to friends or family</a:t>
          </a:r>
          <a:endParaRPr lang="en-US" dirty="0"/>
        </a:p>
      </dgm:t>
    </dgm:pt>
    <dgm:pt modelId="{74E1AA37-2467-4982-B399-60A4BD5D7152}" type="parTrans" cxnId="{6FB6C94B-7D94-493D-897D-2D7FCE7570E9}">
      <dgm:prSet/>
      <dgm:spPr/>
      <dgm:t>
        <a:bodyPr/>
        <a:lstStyle/>
        <a:p>
          <a:endParaRPr lang="en-US"/>
        </a:p>
      </dgm:t>
    </dgm:pt>
    <dgm:pt modelId="{B3A2DC3D-2357-498B-8BB5-1F80EBB73484}" type="sibTrans" cxnId="{6FB6C94B-7D94-493D-897D-2D7FCE7570E9}">
      <dgm:prSet/>
      <dgm:spPr/>
      <dgm:t>
        <a:bodyPr/>
        <a:lstStyle/>
        <a:p>
          <a:endParaRPr lang="en-US"/>
        </a:p>
      </dgm:t>
    </dgm:pt>
    <dgm:pt modelId="{54057C74-8F5F-4CBD-B796-9A0656137E9F}" type="pres">
      <dgm:prSet presAssocID="{92FBD298-5314-4D1D-AECF-AC260DEF9802}" presName="vert0" presStyleCnt="0">
        <dgm:presLayoutVars>
          <dgm:dir/>
          <dgm:animOne val="branch"/>
          <dgm:animLvl val="lvl"/>
        </dgm:presLayoutVars>
      </dgm:prSet>
      <dgm:spPr/>
    </dgm:pt>
    <dgm:pt modelId="{02125FD5-C4B2-4ED1-9A0F-60852623D2F0}" type="pres">
      <dgm:prSet presAssocID="{C8FFBC03-C3DB-41A3-A9D8-BED390438C0B}" presName="thickLine" presStyleLbl="alignNode1" presStyleIdx="0" presStyleCnt="7"/>
      <dgm:spPr/>
    </dgm:pt>
    <dgm:pt modelId="{5A3B7D7A-92AC-417C-AC1C-873C66BB4FAC}" type="pres">
      <dgm:prSet presAssocID="{C8FFBC03-C3DB-41A3-A9D8-BED390438C0B}" presName="horz1" presStyleCnt="0"/>
      <dgm:spPr/>
    </dgm:pt>
    <dgm:pt modelId="{ADB65198-1383-4896-A7BD-C2876F4A622C}" type="pres">
      <dgm:prSet presAssocID="{C8FFBC03-C3DB-41A3-A9D8-BED390438C0B}" presName="tx1" presStyleLbl="revTx" presStyleIdx="0" presStyleCnt="7"/>
      <dgm:spPr/>
    </dgm:pt>
    <dgm:pt modelId="{F7FB7536-C5C3-44A7-9512-AEEBD9E96701}" type="pres">
      <dgm:prSet presAssocID="{C8FFBC03-C3DB-41A3-A9D8-BED390438C0B}" presName="vert1" presStyleCnt="0"/>
      <dgm:spPr/>
    </dgm:pt>
    <dgm:pt modelId="{3EC557A7-C3DC-4413-8A6F-257D6AACA115}" type="pres">
      <dgm:prSet presAssocID="{1B11A96E-5680-4C0D-8114-7204E70374A6}" presName="thickLine" presStyleLbl="alignNode1" presStyleIdx="1" presStyleCnt="7"/>
      <dgm:spPr/>
    </dgm:pt>
    <dgm:pt modelId="{548855E2-16CA-4387-8778-0A0C255A31F6}" type="pres">
      <dgm:prSet presAssocID="{1B11A96E-5680-4C0D-8114-7204E70374A6}" presName="horz1" presStyleCnt="0"/>
      <dgm:spPr/>
    </dgm:pt>
    <dgm:pt modelId="{F08C0244-D091-4B47-A7CF-8C4AAC620BBD}" type="pres">
      <dgm:prSet presAssocID="{1B11A96E-5680-4C0D-8114-7204E70374A6}" presName="tx1" presStyleLbl="revTx" presStyleIdx="1" presStyleCnt="7"/>
      <dgm:spPr/>
    </dgm:pt>
    <dgm:pt modelId="{893F83C5-AA7A-4C7E-AF89-DF53C23936F2}" type="pres">
      <dgm:prSet presAssocID="{1B11A96E-5680-4C0D-8114-7204E70374A6}" presName="vert1" presStyleCnt="0"/>
      <dgm:spPr/>
    </dgm:pt>
    <dgm:pt modelId="{F9572936-E427-4DD6-85E6-33D6C5C48C9C}" type="pres">
      <dgm:prSet presAssocID="{A5642870-65E6-49C6-AE17-5B8BB2FCFE30}" presName="thickLine" presStyleLbl="alignNode1" presStyleIdx="2" presStyleCnt="7"/>
      <dgm:spPr/>
    </dgm:pt>
    <dgm:pt modelId="{EE0F95A8-A242-4ADB-A8D7-79D203D1188A}" type="pres">
      <dgm:prSet presAssocID="{A5642870-65E6-49C6-AE17-5B8BB2FCFE30}" presName="horz1" presStyleCnt="0"/>
      <dgm:spPr/>
    </dgm:pt>
    <dgm:pt modelId="{40AE2C51-1400-40CC-A205-4BF088A478FD}" type="pres">
      <dgm:prSet presAssocID="{A5642870-65E6-49C6-AE17-5B8BB2FCFE30}" presName="tx1" presStyleLbl="revTx" presStyleIdx="2" presStyleCnt="7"/>
      <dgm:spPr/>
    </dgm:pt>
    <dgm:pt modelId="{3288D354-2405-42BD-A919-4888E959344A}" type="pres">
      <dgm:prSet presAssocID="{A5642870-65E6-49C6-AE17-5B8BB2FCFE30}" presName="vert1" presStyleCnt="0"/>
      <dgm:spPr/>
    </dgm:pt>
    <dgm:pt modelId="{851CF726-7351-428E-A6C0-555653168FC8}" type="pres">
      <dgm:prSet presAssocID="{DE30CFC2-F2C3-4985-B708-9D8D67D7A15E}" presName="thickLine" presStyleLbl="alignNode1" presStyleIdx="3" presStyleCnt="7"/>
      <dgm:spPr/>
    </dgm:pt>
    <dgm:pt modelId="{7CDACE40-C842-4966-9727-F84A12883731}" type="pres">
      <dgm:prSet presAssocID="{DE30CFC2-F2C3-4985-B708-9D8D67D7A15E}" presName="horz1" presStyleCnt="0"/>
      <dgm:spPr/>
    </dgm:pt>
    <dgm:pt modelId="{3B683563-11D2-4292-B5CB-00A387CD31D9}" type="pres">
      <dgm:prSet presAssocID="{DE30CFC2-F2C3-4985-B708-9D8D67D7A15E}" presName="tx1" presStyleLbl="revTx" presStyleIdx="3" presStyleCnt="7"/>
      <dgm:spPr/>
    </dgm:pt>
    <dgm:pt modelId="{A07D4195-2D14-471F-BB3B-19E7F0EF117C}" type="pres">
      <dgm:prSet presAssocID="{DE30CFC2-F2C3-4985-B708-9D8D67D7A15E}" presName="vert1" presStyleCnt="0"/>
      <dgm:spPr/>
    </dgm:pt>
    <dgm:pt modelId="{54156703-F337-43B7-A0DB-E0AD527EB09A}" type="pres">
      <dgm:prSet presAssocID="{6875B2B3-6687-4B43-B52A-579EB6AA7382}" presName="thickLine" presStyleLbl="alignNode1" presStyleIdx="4" presStyleCnt="7"/>
      <dgm:spPr/>
    </dgm:pt>
    <dgm:pt modelId="{D0238D75-FDC1-47B3-AE77-63394E5B8E89}" type="pres">
      <dgm:prSet presAssocID="{6875B2B3-6687-4B43-B52A-579EB6AA7382}" presName="horz1" presStyleCnt="0"/>
      <dgm:spPr/>
    </dgm:pt>
    <dgm:pt modelId="{A865BE9D-ACD6-40AE-81B7-1B4FB849FDE1}" type="pres">
      <dgm:prSet presAssocID="{6875B2B3-6687-4B43-B52A-579EB6AA7382}" presName="tx1" presStyleLbl="revTx" presStyleIdx="4" presStyleCnt="7"/>
      <dgm:spPr/>
    </dgm:pt>
    <dgm:pt modelId="{5A67A248-AE5E-4074-A889-86B9B2000C5C}" type="pres">
      <dgm:prSet presAssocID="{6875B2B3-6687-4B43-B52A-579EB6AA7382}" presName="vert1" presStyleCnt="0"/>
      <dgm:spPr/>
    </dgm:pt>
    <dgm:pt modelId="{12FEDEE7-E987-4ECE-B436-188F5C03B4C7}" type="pres">
      <dgm:prSet presAssocID="{422342B6-8B12-4DE5-98AD-CE9094A82DB2}" presName="thickLine" presStyleLbl="alignNode1" presStyleIdx="5" presStyleCnt="7"/>
      <dgm:spPr/>
    </dgm:pt>
    <dgm:pt modelId="{9917A627-470A-45A9-8350-A109F3D4C39A}" type="pres">
      <dgm:prSet presAssocID="{422342B6-8B12-4DE5-98AD-CE9094A82DB2}" presName="horz1" presStyleCnt="0"/>
      <dgm:spPr/>
    </dgm:pt>
    <dgm:pt modelId="{E0688252-B0FA-4149-9565-C69198D000B7}" type="pres">
      <dgm:prSet presAssocID="{422342B6-8B12-4DE5-98AD-CE9094A82DB2}" presName="tx1" presStyleLbl="revTx" presStyleIdx="5" presStyleCnt="7"/>
      <dgm:spPr/>
    </dgm:pt>
    <dgm:pt modelId="{4737DFC1-6504-4927-AFA1-08BF3BEE5526}" type="pres">
      <dgm:prSet presAssocID="{422342B6-8B12-4DE5-98AD-CE9094A82DB2}" presName="vert1" presStyleCnt="0"/>
      <dgm:spPr/>
    </dgm:pt>
    <dgm:pt modelId="{6C37DD30-6507-4483-B290-94B274E7ED6E}" type="pres">
      <dgm:prSet presAssocID="{31ED6466-3DD8-4713-BC5A-200CE64584CA}" presName="thickLine" presStyleLbl="alignNode1" presStyleIdx="6" presStyleCnt="7"/>
      <dgm:spPr/>
    </dgm:pt>
    <dgm:pt modelId="{9DF48265-55ED-417D-85A4-59AA01A98BF3}" type="pres">
      <dgm:prSet presAssocID="{31ED6466-3DD8-4713-BC5A-200CE64584CA}" presName="horz1" presStyleCnt="0"/>
      <dgm:spPr/>
    </dgm:pt>
    <dgm:pt modelId="{56FBFB05-6E39-4882-B59B-1E0C60C9D6F5}" type="pres">
      <dgm:prSet presAssocID="{31ED6466-3DD8-4713-BC5A-200CE64584CA}" presName="tx1" presStyleLbl="revTx" presStyleIdx="6" presStyleCnt="7"/>
      <dgm:spPr/>
    </dgm:pt>
    <dgm:pt modelId="{C373BE68-3985-426E-9AC7-F3D489C66348}" type="pres">
      <dgm:prSet presAssocID="{31ED6466-3DD8-4713-BC5A-200CE64584CA}" presName="vert1" presStyleCnt="0"/>
      <dgm:spPr/>
    </dgm:pt>
  </dgm:ptLst>
  <dgm:cxnLst>
    <dgm:cxn modelId="{047A4012-C603-4AA5-9E7F-33EAF416664C}" type="presOf" srcId="{422342B6-8B12-4DE5-98AD-CE9094A82DB2}" destId="{E0688252-B0FA-4149-9565-C69198D000B7}" srcOrd="0" destOrd="0" presId="urn:microsoft.com/office/officeart/2008/layout/LinedList"/>
    <dgm:cxn modelId="{932C7C20-51AB-4A09-ABF3-560D2E14A4C3}" type="presOf" srcId="{31ED6466-3DD8-4713-BC5A-200CE64584CA}" destId="{56FBFB05-6E39-4882-B59B-1E0C60C9D6F5}" srcOrd="0" destOrd="0" presId="urn:microsoft.com/office/officeart/2008/layout/LinedList"/>
    <dgm:cxn modelId="{EB9DC528-72B8-4005-8322-A08FB5361B1A}" type="presOf" srcId="{C8FFBC03-C3DB-41A3-A9D8-BED390438C0B}" destId="{ADB65198-1383-4896-A7BD-C2876F4A622C}" srcOrd="0" destOrd="0" presId="urn:microsoft.com/office/officeart/2008/layout/LinedList"/>
    <dgm:cxn modelId="{6A42F364-3E12-4FFA-A90B-0428720092CB}" type="presOf" srcId="{1B11A96E-5680-4C0D-8114-7204E70374A6}" destId="{F08C0244-D091-4B47-A7CF-8C4AAC620BBD}" srcOrd="0" destOrd="0" presId="urn:microsoft.com/office/officeart/2008/layout/LinedList"/>
    <dgm:cxn modelId="{EBDFA349-340A-4116-B979-24E1D5C41B88}" srcId="{92FBD298-5314-4D1D-AECF-AC260DEF9802}" destId="{1B11A96E-5680-4C0D-8114-7204E70374A6}" srcOrd="1" destOrd="0" parTransId="{B442C564-B9FD-4BA2-AC62-2AC69A420A68}" sibTransId="{288D95BE-F6DD-45F6-948F-D7BF6EB2C3E5}"/>
    <dgm:cxn modelId="{6FB6C94B-7D94-493D-897D-2D7FCE7570E9}" srcId="{92FBD298-5314-4D1D-AECF-AC260DEF9802}" destId="{31ED6466-3DD8-4713-BC5A-200CE64584CA}" srcOrd="6" destOrd="0" parTransId="{74E1AA37-2467-4982-B399-60A4BD5D7152}" sibTransId="{B3A2DC3D-2357-498B-8BB5-1F80EBB73484}"/>
    <dgm:cxn modelId="{12F12A55-FDD4-4ED7-A76E-9B7C87B2B920}" srcId="{92FBD298-5314-4D1D-AECF-AC260DEF9802}" destId="{422342B6-8B12-4DE5-98AD-CE9094A82DB2}" srcOrd="5" destOrd="0" parTransId="{5327867E-763B-4E4C-A9E5-F27FA6629CE3}" sibTransId="{490AFDA3-076A-4326-8FF5-D74F8AFE0520}"/>
    <dgm:cxn modelId="{B6B5EA57-86AB-492A-9836-E7BF284F2A20}" srcId="{92FBD298-5314-4D1D-AECF-AC260DEF9802}" destId="{C8FFBC03-C3DB-41A3-A9D8-BED390438C0B}" srcOrd="0" destOrd="0" parTransId="{751108AD-CBF2-4F3D-8B05-E9FE8E28B2F8}" sibTransId="{D3A3926B-6887-4DAE-A75B-0AC071195FC1}"/>
    <dgm:cxn modelId="{EEA7387F-9C94-4BD6-AE24-C8DE457FCFA4}" type="presOf" srcId="{92FBD298-5314-4D1D-AECF-AC260DEF9802}" destId="{54057C74-8F5F-4CBD-B796-9A0656137E9F}" srcOrd="0" destOrd="0" presId="urn:microsoft.com/office/officeart/2008/layout/LinedList"/>
    <dgm:cxn modelId="{82E8D085-0739-4983-B022-285E032559AB}" srcId="{92FBD298-5314-4D1D-AECF-AC260DEF9802}" destId="{A5642870-65E6-49C6-AE17-5B8BB2FCFE30}" srcOrd="2" destOrd="0" parTransId="{056D28B1-E2C1-48A2-82BC-6D2773E75533}" sibTransId="{3FBEA3BC-ACBC-4302-A05C-F83C8CD66F04}"/>
    <dgm:cxn modelId="{9E529B95-C183-469F-A92D-4AF66713349B}" type="presOf" srcId="{DE30CFC2-F2C3-4985-B708-9D8D67D7A15E}" destId="{3B683563-11D2-4292-B5CB-00A387CD31D9}" srcOrd="0" destOrd="0" presId="urn:microsoft.com/office/officeart/2008/layout/LinedList"/>
    <dgm:cxn modelId="{6D1162D9-724E-48E0-BB45-CCEBDAC81982}" srcId="{92FBD298-5314-4D1D-AECF-AC260DEF9802}" destId="{DE30CFC2-F2C3-4985-B708-9D8D67D7A15E}" srcOrd="3" destOrd="0" parTransId="{5D897540-9C61-46E5-910C-B14B9F21B29E}" sibTransId="{65C3FA2C-B405-4AEE-822F-950E69AA868D}"/>
    <dgm:cxn modelId="{6BE7E3EF-09F9-4A77-838C-FC294A298921}" type="presOf" srcId="{6875B2B3-6687-4B43-B52A-579EB6AA7382}" destId="{A865BE9D-ACD6-40AE-81B7-1B4FB849FDE1}" srcOrd="0" destOrd="0" presId="urn:microsoft.com/office/officeart/2008/layout/LinedList"/>
    <dgm:cxn modelId="{5AF50BFD-F624-4B29-8FFD-0474B046F415}" srcId="{92FBD298-5314-4D1D-AECF-AC260DEF9802}" destId="{6875B2B3-6687-4B43-B52A-579EB6AA7382}" srcOrd="4" destOrd="0" parTransId="{FD37F5A0-F11B-4399-817D-ADE8499AEB6B}" sibTransId="{7D34A42E-2138-4960-BC07-303EC775E27F}"/>
    <dgm:cxn modelId="{7C2A05FF-F25E-4DB4-86B7-D482E0B5F3A6}" type="presOf" srcId="{A5642870-65E6-49C6-AE17-5B8BB2FCFE30}" destId="{40AE2C51-1400-40CC-A205-4BF088A478FD}" srcOrd="0" destOrd="0" presId="urn:microsoft.com/office/officeart/2008/layout/LinedList"/>
    <dgm:cxn modelId="{2EADD6C4-333B-4942-BFD0-94495C27D55A}" type="presParOf" srcId="{54057C74-8F5F-4CBD-B796-9A0656137E9F}" destId="{02125FD5-C4B2-4ED1-9A0F-60852623D2F0}" srcOrd="0" destOrd="0" presId="urn:microsoft.com/office/officeart/2008/layout/LinedList"/>
    <dgm:cxn modelId="{73F94F34-2A2E-441D-B9BC-450E22D9F4ED}" type="presParOf" srcId="{54057C74-8F5F-4CBD-B796-9A0656137E9F}" destId="{5A3B7D7A-92AC-417C-AC1C-873C66BB4FAC}" srcOrd="1" destOrd="0" presId="urn:microsoft.com/office/officeart/2008/layout/LinedList"/>
    <dgm:cxn modelId="{4236FB89-1630-442C-83CE-2D535D69435A}" type="presParOf" srcId="{5A3B7D7A-92AC-417C-AC1C-873C66BB4FAC}" destId="{ADB65198-1383-4896-A7BD-C2876F4A622C}" srcOrd="0" destOrd="0" presId="urn:microsoft.com/office/officeart/2008/layout/LinedList"/>
    <dgm:cxn modelId="{0BCAD0AC-5E63-4563-B51C-F882F3F0FBFE}" type="presParOf" srcId="{5A3B7D7A-92AC-417C-AC1C-873C66BB4FAC}" destId="{F7FB7536-C5C3-44A7-9512-AEEBD9E96701}" srcOrd="1" destOrd="0" presId="urn:microsoft.com/office/officeart/2008/layout/LinedList"/>
    <dgm:cxn modelId="{62C50069-6BC2-41FC-86AC-8FA0D0D395E9}" type="presParOf" srcId="{54057C74-8F5F-4CBD-B796-9A0656137E9F}" destId="{3EC557A7-C3DC-4413-8A6F-257D6AACA115}" srcOrd="2" destOrd="0" presId="urn:microsoft.com/office/officeart/2008/layout/LinedList"/>
    <dgm:cxn modelId="{8132422C-C970-4DDE-B6DB-70A131FF9821}" type="presParOf" srcId="{54057C74-8F5F-4CBD-B796-9A0656137E9F}" destId="{548855E2-16CA-4387-8778-0A0C255A31F6}" srcOrd="3" destOrd="0" presId="urn:microsoft.com/office/officeart/2008/layout/LinedList"/>
    <dgm:cxn modelId="{AA36DF49-9F13-426B-83E3-02C7D2A462A5}" type="presParOf" srcId="{548855E2-16CA-4387-8778-0A0C255A31F6}" destId="{F08C0244-D091-4B47-A7CF-8C4AAC620BBD}" srcOrd="0" destOrd="0" presId="urn:microsoft.com/office/officeart/2008/layout/LinedList"/>
    <dgm:cxn modelId="{BCA729DA-0893-445C-BEE4-B0D7028B4718}" type="presParOf" srcId="{548855E2-16CA-4387-8778-0A0C255A31F6}" destId="{893F83C5-AA7A-4C7E-AF89-DF53C23936F2}" srcOrd="1" destOrd="0" presId="urn:microsoft.com/office/officeart/2008/layout/LinedList"/>
    <dgm:cxn modelId="{D0D6229D-00F4-4620-A0D3-228DE66ECC86}" type="presParOf" srcId="{54057C74-8F5F-4CBD-B796-9A0656137E9F}" destId="{F9572936-E427-4DD6-85E6-33D6C5C48C9C}" srcOrd="4" destOrd="0" presId="urn:microsoft.com/office/officeart/2008/layout/LinedList"/>
    <dgm:cxn modelId="{1B4E0718-EBEB-4605-9800-657330FA3DD4}" type="presParOf" srcId="{54057C74-8F5F-4CBD-B796-9A0656137E9F}" destId="{EE0F95A8-A242-4ADB-A8D7-79D203D1188A}" srcOrd="5" destOrd="0" presId="urn:microsoft.com/office/officeart/2008/layout/LinedList"/>
    <dgm:cxn modelId="{D709D4E4-189C-4E1D-92DD-5E6DA90C3EA0}" type="presParOf" srcId="{EE0F95A8-A242-4ADB-A8D7-79D203D1188A}" destId="{40AE2C51-1400-40CC-A205-4BF088A478FD}" srcOrd="0" destOrd="0" presId="urn:microsoft.com/office/officeart/2008/layout/LinedList"/>
    <dgm:cxn modelId="{70328183-B8E3-45B7-92B4-EEDBA79ECD41}" type="presParOf" srcId="{EE0F95A8-A242-4ADB-A8D7-79D203D1188A}" destId="{3288D354-2405-42BD-A919-4888E959344A}" srcOrd="1" destOrd="0" presId="urn:microsoft.com/office/officeart/2008/layout/LinedList"/>
    <dgm:cxn modelId="{94BF40E1-F28C-45B4-9B7A-D9045391E956}" type="presParOf" srcId="{54057C74-8F5F-4CBD-B796-9A0656137E9F}" destId="{851CF726-7351-428E-A6C0-555653168FC8}" srcOrd="6" destOrd="0" presId="urn:microsoft.com/office/officeart/2008/layout/LinedList"/>
    <dgm:cxn modelId="{E1643835-CC16-49B3-8274-31C5FFC163D4}" type="presParOf" srcId="{54057C74-8F5F-4CBD-B796-9A0656137E9F}" destId="{7CDACE40-C842-4966-9727-F84A12883731}" srcOrd="7" destOrd="0" presId="urn:microsoft.com/office/officeart/2008/layout/LinedList"/>
    <dgm:cxn modelId="{DB7114B9-ABED-4751-BFCA-C376BC1ACE31}" type="presParOf" srcId="{7CDACE40-C842-4966-9727-F84A12883731}" destId="{3B683563-11D2-4292-B5CB-00A387CD31D9}" srcOrd="0" destOrd="0" presId="urn:microsoft.com/office/officeart/2008/layout/LinedList"/>
    <dgm:cxn modelId="{AC055B4F-AB8B-466D-877A-EE20856BE89B}" type="presParOf" srcId="{7CDACE40-C842-4966-9727-F84A12883731}" destId="{A07D4195-2D14-471F-BB3B-19E7F0EF117C}" srcOrd="1" destOrd="0" presId="urn:microsoft.com/office/officeart/2008/layout/LinedList"/>
    <dgm:cxn modelId="{5A0DA943-19C7-46EA-8FD3-DB57A480C127}" type="presParOf" srcId="{54057C74-8F5F-4CBD-B796-9A0656137E9F}" destId="{54156703-F337-43B7-A0DB-E0AD527EB09A}" srcOrd="8" destOrd="0" presId="urn:microsoft.com/office/officeart/2008/layout/LinedList"/>
    <dgm:cxn modelId="{C0926523-AB1B-4772-9562-BF3200F764AE}" type="presParOf" srcId="{54057C74-8F5F-4CBD-B796-9A0656137E9F}" destId="{D0238D75-FDC1-47B3-AE77-63394E5B8E89}" srcOrd="9" destOrd="0" presId="urn:microsoft.com/office/officeart/2008/layout/LinedList"/>
    <dgm:cxn modelId="{E4742CD2-EDD6-46CC-B1AA-AA67E64CD9DD}" type="presParOf" srcId="{D0238D75-FDC1-47B3-AE77-63394E5B8E89}" destId="{A865BE9D-ACD6-40AE-81B7-1B4FB849FDE1}" srcOrd="0" destOrd="0" presId="urn:microsoft.com/office/officeart/2008/layout/LinedList"/>
    <dgm:cxn modelId="{3917B574-1140-492B-BB9E-8216F0C0CD07}" type="presParOf" srcId="{D0238D75-FDC1-47B3-AE77-63394E5B8E89}" destId="{5A67A248-AE5E-4074-A889-86B9B2000C5C}" srcOrd="1" destOrd="0" presId="urn:microsoft.com/office/officeart/2008/layout/LinedList"/>
    <dgm:cxn modelId="{8FA3E960-7AEA-4A84-8A58-DBB2D5D3AFF7}" type="presParOf" srcId="{54057C74-8F5F-4CBD-B796-9A0656137E9F}" destId="{12FEDEE7-E987-4ECE-B436-188F5C03B4C7}" srcOrd="10" destOrd="0" presId="urn:microsoft.com/office/officeart/2008/layout/LinedList"/>
    <dgm:cxn modelId="{83FBBB21-0AE7-49AB-868E-26F2FE2A990C}" type="presParOf" srcId="{54057C74-8F5F-4CBD-B796-9A0656137E9F}" destId="{9917A627-470A-45A9-8350-A109F3D4C39A}" srcOrd="11" destOrd="0" presId="urn:microsoft.com/office/officeart/2008/layout/LinedList"/>
    <dgm:cxn modelId="{106959FD-63B5-41FA-840C-CB2A26EDF585}" type="presParOf" srcId="{9917A627-470A-45A9-8350-A109F3D4C39A}" destId="{E0688252-B0FA-4149-9565-C69198D000B7}" srcOrd="0" destOrd="0" presId="urn:microsoft.com/office/officeart/2008/layout/LinedList"/>
    <dgm:cxn modelId="{21FFD2D3-8C22-4CCE-A1D3-78509362C935}" type="presParOf" srcId="{9917A627-470A-45A9-8350-A109F3D4C39A}" destId="{4737DFC1-6504-4927-AFA1-08BF3BEE5526}" srcOrd="1" destOrd="0" presId="urn:microsoft.com/office/officeart/2008/layout/LinedList"/>
    <dgm:cxn modelId="{FAC89D90-8A67-4DC4-A486-0DFF3E17D824}" type="presParOf" srcId="{54057C74-8F5F-4CBD-B796-9A0656137E9F}" destId="{6C37DD30-6507-4483-B290-94B274E7ED6E}" srcOrd="12" destOrd="0" presId="urn:microsoft.com/office/officeart/2008/layout/LinedList"/>
    <dgm:cxn modelId="{BE232ACF-DC9E-4F9E-B015-7A466DF8999F}" type="presParOf" srcId="{54057C74-8F5F-4CBD-B796-9A0656137E9F}" destId="{9DF48265-55ED-417D-85A4-59AA01A98BF3}" srcOrd="13" destOrd="0" presId="urn:microsoft.com/office/officeart/2008/layout/LinedList"/>
    <dgm:cxn modelId="{7685F16B-0278-408A-874C-52A8C78B7452}" type="presParOf" srcId="{9DF48265-55ED-417D-85A4-59AA01A98BF3}" destId="{56FBFB05-6E39-4882-B59B-1E0C60C9D6F5}" srcOrd="0" destOrd="0" presId="urn:microsoft.com/office/officeart/2008/layout/LinedList"/>
    <dgm:cxn modelId="{4A02CE63-E3A2-4FB6-9790-4B255A339E33}" type="presParOf" srcId="{9DF48265-55ED-417D-85A4-59AA01A98BF3}" destId="{C373BE68-3985-426E-9AC7-F3D489C663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AC294-A409-4C0C-90B6-E0D41F32647E}">
      <dsp:nvSpPr>
        <dsp:cNvPr id="0" name=""/>
        <dsp:cNvSpPr/>
      </dsp:nvSpPr>
      <dsp:spPr>
        <a:xfrm>
          <a:off x="19819" y="317301"/>
          <a:ext cx="3417093" cy="2050256"/>
        </a:xfrm>
        <a:prstGeom prst="rect">
          <a:avLst/>
        </a:prstGeom>
        <a:solidFill>
          <a:srgbClr val="D461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a:ea typeface="+mn-ea"/>
              <a:cs typeface="+mn-cs"/>
            </a:rPr>
            <a:t>Internist sent unwanted texts of flirtatious and sexual content to a resident</a:t>
          </a:r>
        </a:p>
      </dsp:txBody>
      <dsp:txXfrm>
        <a:off x="19819" y="317301"/>
        <a:ext cx="3417093" cy="2050256"/>
      </dsp:txXfrm>
    </dsp:sp>
    <dsp:sp modelId="{77BB46DF-C506-42D0-B2A7-305E97A51DBB}">
      <dsp:nvSpPr>
        <dsp:cNvPr id="0" name=""/>
        <dsp:cNvSpPr/>
      </dsp:nvSpPr>
      <dsp:spPr>
        <a:xfrm>
          <a:off x="3758803" y="317301"/>
          <a:ext cx="3417093" cy="2050256"/>
        </a:xfrm>
        <a:prstGeom prst="rect">
          <a:avLst/>
        </a:prstGeom>
        <a:solidFill>
          <a:srgbClr val="0064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General surgeon prescribed a benzodiazepine to spouse on several occasions</a:t>
          </a:r>
        </a:p>
      </dsp:txBody>
      <dsp:txXfrm>
        <a:off x="3758803" y="317301"/>
        <a:ext cx="3417093" cy="2050256"/>
      </dsp:txXfrm>
    </dsp:sp>
    <dsp:sp modelId="{93AA2836-5967-4313-AD21-B522772597FF}">
      <dsp:nvSpPr>
        <dsp:cNvPr id="0" name=""/>
        <dsp:cNvSpPr/>
      </dsp:nvSpPr>
      <dsp:spPr>
        <a:xfrm>
          <a:off x="7517606" y="317301"/>
          <a:ext cx="3417093" cy="205025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prstClr val="white"/>
              </a:solidFill>
              <a:latin typeface="Calibri" panose="020F0502020204030204"/>
              <a:ea typeface="+mn-ea"/>
              <a:cs typeface="+mn-cs"/>
            </a:rPr>
            <a:t>Doctor under review for poor documentation goes through other physicians’ patient records to “prove” he’s no different than anyone else</a:t>
          </a:r>
        </a:p>
      </dsp:txBody>
      <dsp:txXfrm>
        <a:off x="7517606" y="317301"/>
        <a:ext cx="3417093" cy="2050256"/>
      </dsp:txXfrm>
    </dsp:sp>
    <dsp:sp modelId="{618380AB-3048-4F82-B7CC-8944D28B072E}">
      <dsp:nvSpPr>
        <dsp:cNvPr id="0" name=""/>
        <dsp:cNvSpPr/>
      </dsp:nvSpPr>
      <dsp:spPr>
        <a:xfrm>
          <a:off x="0" y="2709266"/>
          <a:ext cx="3417093" cy="2050256"/>
        </a:xfrm>
        <a:prstGeom prst="rect">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Physician left shift early and did not respond to patient code</a:t>
          </a:r>
        </a:p>
      </dsp:txBody>
      <dsp:txXfrm>
        <a:off x="0" y="2709266"/>
        <a:ext cx="3417093" cy="2050256"/>
      </dsp:txXfrm>
    </dsp:sp>
    <dsp:sp modelId="{49BD232E-671C-4E3F-9437-AF0B2F1AEDA0}">
      <dsp:nvSpPr>
        <dsp:cNvPr id="0" name=""/>
        <dsp:cNvSpPr/>
      </dsp:nvSpPr>
      <dsp:spPr>
        <a:xfrm>
          <a:off x="3758803" y="2709266"/>
          <a:ext cx="3417093" cy="2050256"/>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Surgeon yelling and belittling staff in the OR</a:t>
          </a:r>
        </a:p>
      </dsp:txBody>
      <dsp:txXfrm>
        <a:off x="3758803" y="2709266"/>
        <a:ext cx="3417093" cy="2050256"/>
      </dsp:txXfrm>
    </dsp:sp>
    <dsp:sp modelId="{3AE2C457-8BEE-4579-9BE6-DB1096576A1A}">
      <dsp:nvSpPr>
        <dsp:cNvPr id="0" name=""/>
        <dsp:cNvSpPr/>
      </dsp:nvSpPr>
      <dsp:spPr>
        <a:xfrm>
          <a:off x="7517606" y="2709266"/>
          <a:ext cx="3417093" cy="2050256"/>
        </a:xfrm>
        <a:prstGeom prst="rect">
          <a:avLst/>
        </a:prstGeom>
        <a:solidFill>
          <a:srgbClr val="B151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prstClr val="white"/>
              </a:solidFill>
              <a:latin typeface="Calibri" panose="020F0502020204030204"/>
              <a:ea typeface="+mn-ea"/>
              <a:cs typeface="+mn-cs"/>
            </a:rPr>
            <a:t>Hospitalist dismissed from 3-year fellowship after first year; represented to the hospital that it was just a 1-year program and did not disclose dismissal</a:t>
          </a:r>
        </a:p>
      </dsp:txBody>
      <dsp:txXfrm>
        <a:off x="7517606" y="2709266"/>
        <a:ext cx="3417093" cy="2050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657F9-F1E6-43BC-9FAF-15CC2EF951C9}">
      <dsp:nvSpPr>
        <dsp:cNvPr id="0" name=""/>
        <dsp:cNvSpPr/>
      </dsp:nvSpPr>
      <dsp:spPr>
        <a:xfrm>
          <a:off x="818" y="17270"/>
          <a:ext cx="3192363" cy="1915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Cup of coffee chats are not effective - behavior is not changed or sustained</a:t>
          </a:r>
        </a:p>
      </dsp:txBody>
      <dsp:txXfrm>
        <a:off x="818" y="17270"/>
        <a:ext cx="3192363" cy="1915417"/>
      </dsp:txXfrm>
    </dsp:sp>
    <dsp:sp modelId="{81336F2E-7D36-4AAD-AF04-65D5D69B9B42}">
      <dsp:nvSpPr>
        <dsp:cNvPr id="0" name=""/>
        <dsp:cNvSpPr/>
      </dsp:nvSpPr>
      <dsp:spPr>
        <a:xfrm>
          <a:off x="3512418" y="17270"/>
          <a:ext cx="3192363" cy="1915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Multiple issues have been tracked and trended with no improvement</a:t>
          </a:r>
        </a:p>
      </dsp:txBody>
      <dsp:txXfrm>
        <a:off x="3512418" y="17270"/>
        <a:ext cx="3192363" cy="1915417"/>
      </dsp:txXfrm>
    </dsp:sp>
    <dsp:sp modelId="{3226B9E8-C428-4731-8139-6082D03AB1F1}">
      <dsp:nvSpPr>
        <dsp:cNvPr id="0" name=""/>
        <dsp:cNvSpPr/>
      </dsp:nvSpPr>
      <dsp:spPr>
        <a:xfrm>
          <a:off x="1756618" y="2251925"/>
          <a:ext cx="3192363" cy="1915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Taking action with a voluntary agreement or performance improvement plan</a:t>
          </a:r>
        </a:p>
      </dsp:txBody>
      <dsp:txXfrm>
        <a:off x="1756618" y="2251925"/>
        <a:ext cx="3192363" cy="1915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150B4-ED37-4495-8868-9F7F21AEC48D}">
      <dsp:nvSpPr>
        <dsp:cNvPr id="0" name=""/>
        <dsp:cNvSpPr/>
      </dsp:nvSpPr>
      <dsp:spPr>
        <a:xfrm>
          <a:off x="0" y="929693"/>
          <a:ext cx="6554788" cy="179527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Assessments and Educational Intervention</a:t>
          </a:r>
        </a:p>
      </dsp:txBody>
      <dsp:txXfrm>
        <a:off x="87638" y="1017331"/>
        <a:ext cx="6379512" cy="1619994"/>
      </dsp:txXfrm>
    </dsp:sp>
    <dsp:sp modelId="{CB9EF135-5478-42CE-9C49-2AD01542088D}">
      <dsp:nvSpPr>
        <dsp:cNvPr id="0" name=""/>
        <dsp:cNvSpPr/>
      </dsp:nvSpPr>
      <dsp:spPr>
        <a:xfrm>
          <a:off x="0" y="2866962"/>
          <a:ext cx="6554788" cy="179527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Skill-building Seminars </a:t>
          </a:r>
          <a:r>
            <a:rPr lang="en-US" sz="2400" kern="1200" dirty="0"/>
            <a:t>Professionalism, Communication, Documentation, Prescribing Controlled Drugs</a:t>
          </a:r>
        </a:p>
      </dsp:txBody>
      <dsp:txXfrm>
        <a:off x="87638" y="2954600"/>
        <a:ext cx="6379512" cy="1619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2898C-7AF6-4E8F-B4C2-7F92B6351352}">
      <dsp:nvSpPr>
        <dsp:cNvPr id="0" name=""/>
        <dsp:cNvSpPr/>
      </dsp:nvSpPr>
      <dsp:spPr>
        <a:xfrm>
          <a:off x="3414" y="590224"/>
          <a:ext cx="3329572" cy="127111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Clinical Competence</a:t>
          </a:r>
        </a:p>
      </dsp:txBody>
      <dsp:txXfrm>
        <a:off x="3414" y="590224"/>
        <a:ext cx="3329572" cy="1271111"/>
      </dsp:txXfrm>
    </dsp:sp>
    <dsp:sp modelId="{95B315F2-1119-41B0-B4F8-74316CFAF106}">
      <dsp:nvSpPr>
        <dsp:cNvPr id="0" name=""/>
        <dsp:cNvSpPr/>
      </dsp:nvSpPr>
      <dsp:spPr>
        <a:xfrm>
          <a:off x="3414" y="1861335"/>
          <a:ext cx="3329572" cy="220972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prstClr val="black">
                  <a:hueOff val="0"/>
                  <a:satOff val="0"/>
                  <a:lumOff val="0"/>
                  <a:alphaOff val="0"/>
                </a:prstClr>
              </a:solidFill>
              <a:latin typeface="Calibri" panose="020F0502020204030204"/>
              <a:ea typeface="+mn-ea"/>
              <a:cs typeface="+mn-cs"/>
            </a:rPr>
            <a:t>Questions about clinical performance</a:t>
          </a:r>
        </a:p>
      </dsp:txBody>
      <dsp:txXfrm>
        <a:off x="3414" y="1861335"/>
        <a:ext cx="3329572" cy="2209725"/>
      </dsp:txXfrm>
    </dsp:sp>
    <dsp:sp modelId="{40999EF2-4223-476A-B430-18454C9CCEAB}">
      <dsp:nvSpPr>
        <dsp:cNvPr id="0" name=""/>
        <dsp:cNvSpPr/>
      </dsp:nvSpPr>
      <dsp:spPr>
        <a:xfrm>
          <a:off x="3799128" y="590224"/>
          <a:ext cx="3329572" cy="1271111"/>
        </a:xfrm>
        <a:prstGeom prst="rect">
          <a:avLst/>
        </a:prstGeom>
        <a:solidFill>
          <a:schemeClr val="bg2">
            <a:lumMod val="5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Reentry to Clinical Practice</a:t>
          </a:r>
        </a:p>
      </dsp:txBody>
      <dsp:txXfrm>
        <a:off x="3799128" y="590224"/>
        <a:ext cx="3329572" cy="1271111"/>
      </dsp:txXfrm>
    </dsp:sp>
    <dsp:sp modelId="{576F8244-7639-473F-A305-FE9D71575E28}">
      <dsp:nvSpPr>
        <dsp:cNvPr id="0" name=""/>
        <dsp:cNvSpPr/>
      </dsp:nvSpPr>
      <dsp:spPr>
        <a:xfrm>
          <a:off x="3799128" y="1861335"/>
          <a:ext cx="3329572" cy="220972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prstClr val="black">
                  <a:hueOff val="0"/>
                  <a:satOff val="0"/>
                  <a:lumOff val="0"/>
                  <a:alphaOff val="0"/>
                </a:prstClr>
              </a:solidFill>
              <a:latin typeface="Calibri" panose="020F0502020204030204"/>
              <a:ea typeface="+mn-ea"/>
              <a:cs typeface="+mn-cs"/>
            </a:rPr>
            <a:t>Requesting privileges after a break from practice (for non-disciplinary reasons)</a:t>
          </a:r>
        </a:p>
      </dsp:txBody>
      <dsp:txXfrm>
        <a:off x="3799128" y="1861335"/>
        <a:ext cx="3329572" cy="2209725"/>
      </dsp:txXfrm>
    </dsp:sp>
    <dsp:sp modelId="{5BD3A6D1-95D0-411F-853C-AA1C738AFB0E}">
      <dsp:nvSpPr>
        <dsp:cNvPr id="0" name=""/>
        <dsp:cNvSpPr/>
      </dsp:nvSpPr>
      <dsp:spPr>
        <a:xfrm>
          <a:off x="7594841" y="590224"/>
          <a:ext cx="3329572" cy="1271111"/>
        </a:xfrm>
        <a:prstGeom prst="rect">
          <a:avLst/>
        </a:prstGeom>
        <a:solidFill>
          <a:schemeClr val="accent4">
            <a:lumMod val="5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Specialized Assessments</a:t>
          </a:r>
        </a:p>
      </dsp:txBody>
      <dsp:txXfrm>
        <a:off x="7594841" y="590224"/>
        <a:ext cx="3329572" cy="1271111"/>
      </dsp:txXfrm>
    </dsp:sp>
    <dsp:sp modelId="{9B7FA76E-12BF-42A3-8505-D4C29ADB30E9}">
      <dsp:nvSpPr>
        <dsp:cNvPr id="0" name=""/>
        <dsp:cNvSpPr/>
      </dsp:nvSpPr>
      <dsp:spPr>
        <a:xfrm>
          <a:off x="7594841" y="1861335"/>
          <a:ext cx="3329572" cy="220972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solidFill>
                <a:prstClr val="black">
                  <a:hueOff val="0"/>
                  <a:satOff val="0"/>
                  <a:lumOff val="0"/>
                  <a:alphaOff val="0"/>
                </a:prstClr>
              </a:solidFill>
              <a:latin typeface="Calibri" panose="020F0502020204030204"/>
              <a:ea typeface="+mn-ea"/>
              <a:cs typeface="+mn-cs"/>
            </a:rPr>
            <a:t>Re-eligibility Programs for several ABMS Member Boards</a:t>
          </a:r>
          <a:endParaRPr lang="en-US" sz="1900" kern="1200" dirty="0">
            <a:solidFill>
              <a:prstClr val="black">
                <a:hueOff val="0"/>
                <a:satOff val="0"/>
                <a:lumOff val="0"/>
                <a:alphaOff val="0"/>
              </a:prstClr>
            </a:solidFill>
            <a:latin typeface="Calibri" panose="020F0502020204030204"/>
            <a:ea typeface="+mn-ea"/>
            <a:cs typeface="+mn-cs"/>
          </a:endParaRPr>
        </a:p>
        <a:p>
          <a:pPr marL="171450" lvl="1" indent="-171450" algn="l" defTabSz="844550">
            <a:lnSpc>
              <a:spcPct val="90000"/>
            </a:lnSpc>
            <a:spcBef>
              <a:spcPct val="0"/>
            </a:spcBef>
            <a:spcAft>
              <a:spcPct val="15000"/>
            </a:spcAft>
            <a:buChar char="•"/>
          </a:pPr>
          <a:r>
            <a:rPr lang="en-US" sz="1900" kern="1200">
              <a:solidFill>
                <a:prstClr val="black">
                  <a:hueOff val="0"/>
                  <a:satOff val="0"/>
                  <a:lumOff val="0"/>
                  <a:alphaOff val="0"/>
                </a:prstClr>
              </a:solidFill>
              <a:latin typeface="Calibri" panose="020F0502020204030204"/>
              <a:ea typeface="+mn-ea"/>
              <a:cs typeface="+mn-cs"/>
            </a:rPr>
            <a:t>Assist with questions about specific privileging requirements</a:t>
          </a:r>
          <a:endParaRPr lang="en-US" sz="1900" kern="1200" dirty="0">
            <a:solidFill>
              <a:prstClr val="black">
                <a:hueOff val="0"/>
                <a:satOff val="0"/>
                <a:lumOff val="0"/>
                <a:alphaOff val="0"/>
              </a:prstClr>
            </a:solidFill>
            <a:latin typeface="Calibri" panose="020F0502020204030204"/>
            <a:ea typeface="+mn-ea"/>
            <a:cs typeface="+mn-cs"/>
          </a:endParaRPr>
        </a:p>
        <a:p>
          <a:pPr marL="171450" lvl="1" indent="-171450" algn="l" defTabSz="844550">
            <a:lnSpc>
              <a:spcPct val="90000"/>
            </a:lnSpc>
            <a:spcBef>
              <a:spcPct val="0"/>
            </a:spcBef>
            <a:spcAft>
              <a:spcPct val="15000"/>
            </a:spcAft>
            <a:buChar char="•"/>
          </a:pPr>
          <a:r>
            <a:rPr lang="en-US" sz="1900" kern="1200" dirty="0">
              <a:solidFill>
                <a:prstClr val="black">
                  <a:hueOff val="0"/>
                  <a:satOff val="0"/>
                  <a:lumOff val="0"/>
                  <a:alphaOff val="0"/>
                </a:prstClr>
              </a:solidFill>
              <a:latin typeface="Calibri" panose="020F0502020204030204"/>
              <a:ea typeface="+mn-ea"/>
              <a:cs typeface="+mn-cs"/>
            </a:rPr>
            <a:t>Other</a:t>
          </a:r>
        </a:p>
      </dsp:txBody>
      <dsp:txXfrm>
        <a:off x="7594841" y="1861335"/>
        <a:ext cx="3329572" cy="22097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44858-D9BD-4184-85FB-6702269F230A}">
      <dsp:nvSpPr>
        <dsp:cNvPr id="0" name=""/>
        <dsp:cNvSpPr/>
      </dsp:nvSpPr>
      <dsp:spPr>
        <a:xfrm>
          <a:off x="0" y="645315"/>
          <a:ext cx="7915275" cy="2419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4313" tIns="499872" rIns="614313"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Provides insight and action plans to help clinicians repair and reset damaged relationships with peers and staff</a:t>
          </a:r>
        </a:p>
        <a:p>
          <a:pPr marL="457200" lvl="2" indent="-228600" algn="l" defTabSz="1066800">
            <a:lnSpc>
              <a:spcPct val="90000"/>
            </a:lnSpc>
            <a:spcBef>
              <a:spcPct val="0"/>
            </a:spcBef>
            <a:spcAft>
              <a:spcPct val="15000"/>
            </a:spcAft>
            <a:buChar char="•"/>
          </a:pPr>
          <a:r>
            <a:rPr lang="en-US" sz="2400" i="1" kern="1200" dirty="0"/>
            <a:t>“This program was life-changing for our orthopedic surgeon”</a:t>
          </a:r>
          <a:endParaRPr lang="en-US" sz="2400" kern="1200" dirty="0"/>
        </a:p>
      </dsp:txBody>
      <dsp:txXfrm>
        <a:off x="0" y="645315"/>
        <a:ext cx="7915275" cy="2419200"/>
      </dsp:txXfrm>
    </dsp:sp>
    <dsp:sp modelId="{1818E06D-E0A7-48A5-A7A3-D24EEBB3C362}">
      <dsp:nvSpPr>
        <dsp:cNvPr id="0" name=""/>
        <dsp:cNvSpPr/>
      </dsp:nvSpPr>
      <dsp:spPr>
        <a:xfrm>
          <a:off x="376825" y="447501"/>
          <a:ext cx="7536509" cy="55205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9425" tIns="0" rIns="209425" bIns="0" numCol="1" spcCol="1270" anchor="ctr" anchorCtr="0">
          <a:noAutofit/>
        </a:bodyPr>
        <a:lstStyle/>
        <a:p>
          <a:pPr marL="0" lvl="0" indent="0" algn="l" defTabSz="1244600">
            <a:lnSpc>
              <a:spcPct val="90000"/>
            </a:lnSpc>
            <a:spcBef>
              <a:spcPct val="0"/>
            </a:spcBef>
            <a:spcAft>
              <a:spcPct val="35000"/>
            </a:spcAft>
            <a:buNone/>
          </a:pPr>
          <a:r>
            <a:rPr lang="en-US" sz="2800" kern="1200" dirty="0"/>
            <a:t>Improving Inter-Professional Communication</a:t>
          </a:r>
        </a:p>
      </dsp:txBody>
      <dsp:txXfrm>
        <a:off x="403774" y="474450"/>
        <a:ext cx="7482611" cy="498156"/>
      </dsp:txXfrm>
    </dsp:sp>
    <dsp:sp modelId="{74495731-F1C3-400A-8FBF-438AAB7B2DF8}">
      <dsp:nvSpPr>
        <dsp:cNvPr id="0" name=""/>
        <dsp:cNvSpPr/>
      </dsp:nvSpPr>
      <dsp:spPr>
        <a:xfrm>
          <a:off x="0" y="3674273"/>
          <a:ext cx="7915275" cy="2079000"/>
        </a:xfrm>
        <a:prstGeom prst="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14313" tIns="499872" rIns="614313"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Helps clinicians understand professionalism standards and apply them to their specific situation; our busiest program with 360+ participants per year</a:t>
          </a:r>
        </a:p>
        <a:p>
          <a:pPr marL="457200" lvl="2" indent="-228600" algn="l" defTabSz="1066800">
            <a:lnSpc>
              <a:spcPct val="90000"/>
            </a:lnSpc>
            <a:spcBef>
              <a:spcPct val="0"/>
            </a:spcBef>
            <a:spcAft>
              <a:spcPct val="15000"/>
            </a:spcAft>
            <a:buChar char="•"/>
          </a:pPr>
          <a:r>
            <a:rPr lang="en-US" sz="2400" i="1" kern="1200" dirty="0"/>
            <a:t>“</a:t>
          </a:r>
          <a:r>
            <a:rPr lang="en-US" sz="2400" i="1" kern="1200" dirty="0">
              <a:solidFill>
                <a:prstClr val="black">
                  <a:hueOff val="0"/>
                  <a:satOff val="0"/>
                  <a:lumOff val="0"/>
                  <a:alphaOff val="0"/>
                </a:prstClr>
              </a:solidFill>
              <a:latin typeface="Calibri" panose="020F0502020204030204"/>
              <a:ea typeface="+mn-ea"/>
              <a:cs typeface="+mn-cs"/>
            </a:rPr>
            <a:t>Helped me realize the full impact of my mistakes”</a:t>
          </a:r>
        </a:p>
      </dsp:txBody>
      <dsp:txXfrm>
        <a:off x="0" y="3674273"/>
        <a:ext cx="7915275" cy="2079000"/>
      </dsp:txXfrm>
    </dsp:sp>
    <dsp:sp modelId="{3B0ED11F-D19D-40C0-9176-C03645461D45}">
      <dsp:nvSpPr>
        <dsp:cNvPr id="0" name=""/>
        <dsp:cNvSpPr/>
      </dsp:nvSpPr>
      <dsp:spPr>
        <a:xfrm>
          <a:off x="376825" y="3194115"/>
          <a:ext cx="7536509" cy="834398"/>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9425" tIns="0" rIns="209425" bIns="0" numCol="1" spcCol="1270" anchor="ctr" anchorCtr="0">
          <a:noAutofit/>
        </a:bodyPr>
        <a:lstStyle/>
        <a:p>
          <a:pPr marL="0" lvl="0" indent="0" algn="l" defTabSz="1244600">
            <a:lnSpc>
              <a:spcPct val="90000"/>
            </a:lnSpc>
            <a:spcBef>
              <a:spcPct val="0"/>
            </a:spcBef>
            <a:spcAft>
              <a:spcPts val="0"/>
            </a:spcAft>
            <a:buNone/>
          </a:pPr>
          <a:r>
            <a:rPr lang="en-US" sz="2800" i="1" kern="1200" dirty="0">
              <a:solidFill>
                <a:prstClr val="white"/>
              </a:solidFill>
              <a:latin typeface="Calibri" panose="020F0502020204030204"/>
              <a:ea typeface="+mn-ea"/>
              <a:cs typeface="+mn-cs"/>
            </a:rPr>
            <a:t>PROBE </a:t>
          </a:r>
          <a:r>
            <a:rPr lang="en-US" sz="2800" kern="1200" dirty="0">
              <a:solidFill>
                <a:prstClr val="white"/>
              </a:solidFill>
              <a:latin typeface="Calibri" panose="020F0502020204030204"/>
              <a:ea typeface="+mn-ea"/>
              <a:cs typeface="+mn-cs"/>
            </a:rPr>
            <a:t>Program</a:t>
          </a:r>
          <a:endParaRPr lang="en-US" sz="2800" i="1" kern="1200" dirty="0">
            <a:solidFill>
              <a:prstClr val="white"/>
            </a:solidFill>
            <a:latin typeface="Calibri" panose="020F0502020204030204"/>
            <a:ea typeface="+mn-ea"/>
            <a:cs typeface="+mn-cs"/>
          </a:endParaRPr>
        </a:p>
        <a:p>
          <a:pPr marL="0" lvl="0" indent="0" algn="l" defTabSz="1244600">
            <a:lnSpc>
              <a:spcPct val="90000"/>
            </a:lnSpc>
            <a:spcBef>
              <a:spcPct val="0"/>
            </a:spcBef>
            <a:spcAft>
              <a:spcPts val="0"/>
            </a:spcAft>
            <a:buNone/>
          </a:pPr>
          <a:r>
            <a:rPr lang="en-US" sz="2400" i="1" kern="1200" dirty="0">
              <a:solidFill>
                <a:prstClr val="white"/>
              </a:solidFill>
              <a:latin typeface="Calibri" panose="020F0502020204030204"/>
              <a:ea typeface="+mn-ea"/>
              <a:cs typeface="+mn-cs"/>
            </a:rPr>
            <a:t>    Professionalism, boundaries and ethics</a:t>
          </a:r>
        </a:p>
      </dsp:txBody>
      <dsp:txXfrm>
        <a:off x="417557" y="3234847"/>
        <a:ext cx="7455045" cy="7529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5B09C-BEC3-4693-AD03-4823FFF2FC27}">
      <dsp:nvSpPr>
        <dsp:cNvPr id="0" name=""/>
        <dsp:cNvSpPr/>
      </dsp:nvSpPr>
      <dsp:spPr>
        <a:xfrm>
          <a:off x="0" y="419197"/>
          <a:ext cx="7562850" cy="1814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961" tIns="374904" rIns="586961" bIns="128016" numCol="1" spcCol="1270" anchor="t" anchorCtr="0">
          <a:noAutofit/>
        </a:bodyPr>
        <a:lstStyle/>
        <a:p>
          <a:pPr marL="171450" lvl="1" indent="-171450" algn="l" defTabSz="800100">
            <a:lnSpc>
              <a:spcPct val="90000"/>
            </a:lnSpc>
            <a:spcBef>
              <a:spcPct val="0"/>
            </a:spcBef>
            <a:spcAft>
              <a:spcPct val="15000"/>
            </a:spcAft>
            <a:buChar char="•"/>
          </a:pPr>
          <a:r>
            <a:rPr lang="en-US" sz="1800" dirty="0"/>
            <a:t>Helps clinicians who struggle to engage with patients and demonstrate empathy</a:t>
          </a:r>
          <a:endParaRPr lang="en-US" sz="1800" kern="1200" dirty="0"/>
        </a:p>
        <a:p>
          <a:pPr marL="342900" lvl="2" indent="-171450" algn="l" defTabSz="800100">
            <a:lnSpc>
              <a:spcPct val="90000"/>
            </a:lnSpc>
            <a:spcBef>
              <a:spcPct val="0"/>
            </a:spcBef>
            <a:spcAft>
              <a:spcPct val="15000"/>
            </a:spcAft>
            <a:buChar char="•"/>
          </a:pPr>
          <a:r>
            <a:rPr lang="en-US" sz="1800" i="1" kern="1200" dirty="0"/>
            <a:t>“It's easy to say "be more empathetic" but examples and techniques, especially with an opportunity to practice them, is priceless”</a:t>
          </a:r>
          <a:endParaRPr lang="en-US" sz="1800" kern="1200" dirty="0"/>
        </a:p>
      </dsp:txBody>
      <dsp:txXfrm>
        <a:off x="0" y="419197"/>
        <a:ext cx="7562850" cy="1814400"/>
      </dsp:txXfrm>
    </dsp:sp>
    <dsp:sp modelId="{085D4252-20EA-4722-B91D-20E41E43ACE5}">
      <dsp:nvSpPr>
        <dsp:cNvPr id="0" name=""/>
        <dsp:cNvSpPr/>
      </dsp:nvSpPr>
      <dsp:spPr>
        <a:xfrm>
          <a:off x="378142" y="153517"/>
          <a:ext cx="5293995" cy="5313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0100" tIns="0" rIns="200100" bIns="0" numCol="1" spcCol="1270" anchor="ctr" anchorCtr="0">
          <a:noAutofit/>
        </a:bodyPr>
        <a:lstStyle/>
        <a:p>
          <a:pPr marL="0" lvl="0" indent="0" algn="l" defTabSz="1066800">
            <a:lnSpc>
              <a:spcPct val="90000"/>
            </a:lnSpc>
            <a:spcBef>
              <a:spcPct val="0"/>
            </a:spcBef>
            <a:spcAft>
              <a:spcPct val="35000"/>
            </a:spcAft>
            <a:buNone/>
          </a:pPr>
          <a:r>
            <a:rPr lang="en-US" sz="2400" kern="1200" dirty="0"/>
            <a:t>Enhanced Patient Communication</a:t>
          </a:r>
        </a:p>
      </dsp:txBody>
      <dsp:txXfrm>
        <a:off x="404081" y="179456"/>
        <a:ext cx="5242117" cy="479482"/>
      </dsp:txXfrm>
    </dsp:sp>
    <dsp:sp modelId="{B07CB8E7-47E8-4E73-92EC-C12A298B60F0}">
      <dsp:nvSpPr>
        <dsp:cNvPr id="0" name=""/>
        <dsp:cNvSpPr/>
      </dsp:nvSpPr>
      <dsp:spPr>
        <a:xfrm>
          <a:off x="0" y="2596477"/>
          <a:ext cx="7562850" cy="1559250"/>
        </a:xfrm>
        <a:prstGeom prst="rect">
          <a:avLst/>
        </a:prstGeom>
        <a:solidFill>
          <a:schemeClr val="lt1">
            <a:alpha val="90000"/>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961" tIns="374904" rIns="58696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Our second-busiest resource, helps with everything from basic skills through reducing medico-legal risk and time management</a:t>
          </a:r>
        </a:p>
        <a:p>
          <a:pPr marL="342900" lvl="2" indent="-171450" algn="l" defTabSz="800100">
            <a:lnSpc>
              <a:spcPct val="90000"/>
            </a:lnSpc>
            <a:spcBef>
              <a:spcPct val="0"/>
            </a:spcBef>
            <a:spcAft>
              <a:spcPct val="15000"/>
            </a:spcAft>
            <a:buChar char="•"/>
          </a:pPr>
          <a:r>
            <a:rPr lang="en-US" sz="1800" i="1" kern="1200" dirty="0"/>
            <a:t>“I was able to make goals that I can operationalize as soon as next week”</a:t>
          </a:r>
          <a:endParaRPr lang="en-US" sz="1800" kern="1200" dirty="0"/>
        </a:p>
      </dsp:txBody>
      <dsp:txXfrm>
        <a:off x="0" y="2596477"/>
        <a:ext cx="7562850" cy="1559250"/>
      </dsp:txXfrm>
    </dsp:sp>
    <dsp:sp modelId="{DEFD8B5D-32D5-46AC-A5B1-C6854B325B40}">
      <dsp:nvSpPr>
        <dsp:cNvPr id="0" name=""/>
        <dsp:cNvSpPr/>
      </dsp:nvSpPr>
      <dsp:spPr>
        <a:xfrm>
          <a:off x="378142" y="2330797"/>
          <a:ext cx="5293995" cy="53136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0100" tIns="0" rIns="200100"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Medical Recordkeeping Seminar</a:t>
          </a:r>
        </a:p>
      </dsp:txBody>
      <dsp:txXfrm>
        <a:off x="404081" y="2356736"/>
        <a:ext cx="5242117" cy="479482"/>
      </dsp:txXfrm>
    </dsp:sp>
    <dsp:sp modelId="{D1CBFBEE-AB5E-4125-8C6C-20CD8EAC32B1}">
      <dsp:nvSpPr>
        <dsp:cNvPr id="0" name=""/>
        <dsp:cNvSpPr/>
      </dsp:nvSpPr>
      <dsp:spPr>
        <a:xfrm>
          <a:off x="0" y="4518607"/>
          <a:ext cx="7562850" cy="1814400"/>
        </a:xfrm>
        <a:prstGeom prst="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6961" tIns="374904" rIns="58696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Resource that teaches safe prescribing practices and helps prescribers recognize drug-seeking patients and develop strategies to manage those difficult situations</a:t>
          </a:r>
        </a:p>
        <a:p>
          <a:pPr marL="342900" lvl="2" indent="-171450" algn="l" defTabSz="800100">
            <a:lnSpc>
              <a:spcPct val="90000"/>
            </a:lnSpc>
            <a:spcBef>
              <a:spcPct val="0"/>
            </a:spcBef>
            <a:spcAft>
              <a:spcPct val="15000"/>
            </a:spcAft>
            <a:buChar char="•"/>
          </a:pPr>
          <a:r>
            <a:rPr lang="en-US" sz="1800" i="1" kern="1200" dirty="0"/>
            <a:t>“Got me thinking about my own influences and how they allow me to ‘give in to the patient’”</a:t>
          </a:r>
          <a:endParaRPr lang="en-US" sz="1800" kern="1200" dirty="0"/>
        </a:p>
      </dsp:txBody>
      <dsp:txXfrm>
        <a:off x="0" y="4518607"/>
        <a:ext cx="7562850" cy="1814400"/>
      </dsp:txXfrm>
    </dsp:sp>
    <dsp:sp modelId="{08BFD769-CC63-4BDE-90FF-611DF278607E}">
      <dsp:nvSpPr>
        <dsp:cNvPr id="0" name=""/>
        <dsp:cNvSpPr/>
      </dsp:nvSpPr>
      <dsp:spPr>
        <a:xfrm>
          <a:off x="378142" y="4252927"/>
          <a:ext cx="5293995" cy="53136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0100" tIns="0" rIns="200100"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Calibri" panose="020F0502020204030204"/>
              <a:ea typeface="+mn-ea"/>
              <a:cs typeface="+mn-cs"/>
            </a:rPr>
            <a:t>Prescribing Controlled Drugs</a:t>
          </a:r>
        </a:p>
      </dsp:txBody>
      <dsp:txXfrm>
        <a:off x="404081" y="4278866"/>
        <a:ext cx="5242117"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5BF71-8E7B-43E6-AD39-F831DFE32F56}">
      <dsp:nvSpPr>
        <dsp:cNvPr id="0" name=""/>
        <dsp:cNvSpPr/>
      </dsp:nvSpPr>
      <dsp:spPr>
        <a:xfrm>
          <a:off x="0" y="263741"/>
          <a:ext cx="8239939" cy="7276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511" tIns="291592" rIns="6395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Participants must be on camera and actively engaged</a:t>
          </a:r>
        </a:p>
      </dsp:txBody>
      <dsp:txXfrm>
        <a:off x="0" y="263741"/>
        <a:ext cx="8239939" cy="727649"/>
      </dsp:txXfrm>
    </dsp:sp>
    <dsp:sp modelId="{34398D10-1DDA-47A6-8514-EC6496CDA008}">
      <dsp:nvSpPr>
        <dsp:cNvPr id="0" name=""/>
        <dsp:cNvSpPr/>
      </dsp:nvSpPr>
      <dsp:spPr>
        <a:xfrm>
          <a:off x="457493" y="98309"/>
          <a:ext cx="5756825"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15" tIns="0" rIns="218015" bIns="0" numCol="1" spcCol="1270" anchor="ctr" anchorCtr="0">
          <a:noAutofit/>
        </a:bodyPr>
        <a:lstStyle/>
        <a:p>
          <a:pPr marL="0" lvl="0" indent="0" algn="l" defTabSz="1244600">
            <a:lnSpc>
              <a:spcPct val="90000"/>
            </a:lnSpc>
            <a:spcBef>
              <a:spcPct val="0"/>
            </a:spcBef>
            <a:spcAft>
              <a:spcPct val="35000"/>
            </a:spcAft>
            <a:buNone/>
          </a:pPr>
          <a:r>
            <a:rPr lang="en-US" sz="2800" kern="1200" dirty="0"/>
            <a:t>Intensive, interactive, multiday</a:t>
          </a:r>
        </a:p>
      </dsp:txBody>
      <dsp:txXfrm>
        <a:off x="477668" y="118484"/>
        <a:ext cx="5716475" cy="372930"/>
      </dsp:txXfrm>
    </dsp:sp>
    <dsp:sp modelId="{C69F488E-DDBD-464E-9E44-D7371E385666}">
      <dsp:nvSpPr>
        <dsp:cNvPr id="0" name=""/>
        <dsp:cNvSpPr/>
      </dsp:nvSpPr>
      <dsp:spPr>
        <a:xfrm>
          <a:off x="0" y="1273631"/>
          <a:ext cx="8239939" cy="10584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511" tIns="291592" rIns="6395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2 – 3 faculty per session</a:t>
          </a:r>
        </a:p>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8 – 16 participants</a:t>
          </a:r>
        </a:p>
      </dsp:txBody>
      <dsp:txXfrm>
        <a:off x="0" y="1273631"/>
        <a:ext cx="8239939" cy="1058400"/>
      </dsp:txXfrm>
    </dsp:sp>
    <dsp:sp modelId="{C0B3604B-F0F9-4B33-BA9E-E89C495C94D1}">
      <dsp:nvSpPr>
        <dsp:cNvPr id="0" name=""/>
        <dsp:cNvSpPr/>
      </dsp:nvSpPr>
      <dsp:spPr>
        <a:xfrm>
          <a:off x="411996" y="1066991"/>
          <a:ext cx="5734099" cy="41328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15" tIns="0" rIns="218015"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Expert faculty and limited class size</a:t>
          </a:r>
        </a:p>
      </dsp:txBody>
      <dsp:txXfrm>
        <a:off x="432171" y="1087166"/>
        <a:ext cx="5693749" cy="372930"/>
      </dsp:txXfrm>
    </dsp:sp>
    <dsp:sp modelId="{82BFBB28-06B7-49AC-A9E4-8176BAE29003}">
      <dsp:nvSpPr>
        <dsp:cNvPr id="0" name=""/>
        <dsp:cNvSpPr/>
      </dsp:nvSpPr>
      <dsp:spPr>
        <a:xfrm>
          <a:off x="0" y="2614271"/>
          <a:ext cx="8239939" cy="145529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511" tIns="291592" rIns="639511" bIns="128016" numCol="1" spcCol="1270" anchor="t" anchorCtr="0">
          <a:noAutofit/>
        </a:bodyPr>
        <a:lstStyle/>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Discussion of the participants’ specific reasons for participation</a:t>
          </a:r>
        </a:p>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Interactive discussion and feedback</a:t>
          </a:r>
        </a:p>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Practice with simulated patients</a:t>
          </a:r>
        </a:p>
        <a:p>
          <a:pPr marL="228600" lvl="1" indent="-228600" algn="l" defTabSz="889000">
            <a:lnSpc>
              <a:spcPct val="90000"/>
            </a:lnSpc>
            <a:spcBef>
              <a:spcPct val="0"/>
            </a:spcBef>
            <a:spcAft>
              <a:spcPts val="0"/>
            </a:spcAft>
            <a:buChar char="•"/>
          </a:pPr>
          <a:r>
            <a:rPr lang="en-US" sz="1800" kern="1200" dirty="0">
              <a:latin typeface="Calibri" panose="020F0502020204030204"/>
              <a:ea typeface="+mn-ea"/>
              <a:cs typeface="+mn-cs"/>
            </a:rPr>
            <a:t>Development of Personal Improvement/Action Plans</a:t>
          </a:r>
        </a:p>
      </dsp:txBody>
      <dsp:txXfrm>
        <a:off x="0" y="2614271"/>
        <a:ext cx="8239939" cy="1455299"/>
      </dsp:txXfrm>
    </dsp:sp>
    <dsp:sp modelId="{44978BA8-14D0-4076-A465-0056BB00B6D6}">
      <dsp:nvSpPr>
        <dsp:cNvPr id="0" name=""/>
        <dsp:cNvSpPr/>
      </dsp:nvSpPr>
      <dsp:spPr>
        <a:xfrm>
          <a:off x="411996" y="2407631"/>
          <a:ext cx="5767957" cy="41328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15" tIns="0" rIns="218015"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Use tools such as</a:t>
          </a:r>
        </a:p>
      </dsp:txBody>
      <dsp:txXfrm>
        <a:off x="432171" y="2427806"/>
        <a:ext cx="5727607" cy="372930"/>
      </dsp:txXfrm>
    </dsp:sp>
    <dsp:sp modelId="{3B6EC47B-625A-4927-AE9F-02E4844B631B}">
      <dsp:nvSpPr>
        <dsp:cNvPr id="0" name=""/>
        <dsp:cNvSpPr/>
      </dsp:nvSpPr>
      <dsp:spPr>
        <a:xfrm>
          <a:off x="0" y="4351811"/>
          <a:ext cx="8239939"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B54892-D762-4829-9E58-492D941BFD6B}">
      <dsp:nvSpPr>
        <dsp:cNvPr id="0" name=""/>
        <dsp:cNvSpPr/>
      </dsp:nvSpPr>
      <dsp:spPr>
        <a:xfrm>
          <a:off x="411996" y="4145171"/>
          <a:ext cx="5767957"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15" tIns="0" rIns="218015"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Feedback or report from faculty</a:t>
          </a:r>
        </a:p>
      </dsp:txBody>
      <dsp:txXfrm>
        <a:off x="432171" y="4165346"/>
        <a:ext cx="5727607" cy="372930"/>
      </dsp:txXfrm>
    </dsp:sp>
    <dsp:sp modelId="{AF47E690-69C4-4C73-9F29-C7CE1C9921FF}">
      <dsp:nvSpPr>
        <dsp:cNvPr id="0" name=""/>
        <dsp:cNvSpPr/>
      </dsp:nvSpPr>
      <dsp:spPr>
        <a:xfrm>
          <a:off x="0" y="4986851"/>
          <a:ext cx="8239939" cy="9922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9511" tIns="291592" rIns="6395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Provide personalized follow-up coaching/mentoring to help participants implement and sustain change</a:t>
          </a:r>
        </a:p>
      </dsp:txBody>
      <dsp:txXfrm>
        <a:off x="0" y="4986851"/>
        <a:ext cx="8239939" cy="992250"/>
      </dsp:txXfrm>
    </dsp:sp>
    <dsp:sp modelId="{8DC05EEE-C7CE-4726-802A-BEBA2E9AA1D0}">
      <dsp:nvSpPr>
        <dsp:cNvPr id="0" name=""/>
        <dsp:cNvSpPr/>
      </dsp:nvSpPr>
      <dsp:spPr>
        <a:xfrm>
          <a:off x="400621" y="4788055"/>
          <a:ext cx="5767957" cy="4132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015" tIns="0" rIns="218015"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prstClr val="white"/>
              </a:solidFill>
              <a:latin typeface="Calibri" panose="020F0502020204030204"/>
              <a:ea typeface="+mn-ea"/>
              <a:cs typeface="+mn-cs"/>
            </a:rPr>
            <a:t>Follow-up programs </a:t>
          </a:r>
        </a:p>
      </dsp:txBody>
      <dsp:txXfrm>
        <a:off x="420796" y="4808230"/>
        <a:ext cx="5727607" cy="372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F136B-C91D-4F1F-A84D-828FF94C9DD5}">
      <dsp:nvSpPr>
        <dsp:cNvPr id="0" name=""/>
        <dsp:cNvSpPr/>
      </dsp:nvSpPr>
      <dsp:spPr>
        <a:xfrm>
          <a:off x="0" y="415029"/>
          <a:ext cx="10875814" cy="12080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084" tIns="270764" rIns="84408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What it means to be in a “profession”; ethical theories and ethical codes; professional-client relationships, including boundaries; accountability in healthcare professions</a:t>
          </a:r>
        </a:p>
        <a:p>
          <a:pPr marL="171450" lvl="1" indent="-171450" algn="l" defTabSz="800100">
            <a:lnSpc>
              <a:spcPct val="90000"/>
            </a:lnSpc>
            <a:spcBef>
              <a:spcPct val="0"/>
            </a:spcBef>
            <a:spcAft>
              <a:spcPct val="15000"/>
            </a:spcAft>
            <a:buChar char="•"/>
          </a:pPr>
          <a:r>
            <a:rPr lang="en-US" sz="1800" kern="1200" dirty="0"/>
            <a:t>Sharing of infractions that led to referral and application of learning to one’s own conduct</a:t>
          </a:r>
        </a:p>
      </dsp:txBody>
      <dsp:txXfrm>
        <a:off x="0" y="415029"/>
        <a:ext cx="10875814" cy="1208025"/>
      </dsp:txXfrm>
    </dsp:sp>
    <dsp:sp modelId="{A972B13C-0A05-45F3-8C73-2961527A459F}">
      <dsp:nvSpPr>
        <dsp:cNvPr id="0" name=""/>
        <dsp:cNvSpPr/>
      </dsp:nvSpPr>
      <dsp:spPr>
        <a:xfrm>
          <a:off x="517769" y="22539"/>
          <a:ext cx="10355378" cy="5843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756" tIns="0" rIns="287756" bIns="0" numCol="1" spcCol="1270" anchor="ctr" anchorCtr="0">
          <a:noAutofit/>
        </a:bodyPr>
        <a:lstStyle/>
        <a:p>
          <a:pPr marL="0" lvl="0" indent="0" algn="l" defTabSz="1066800">
            <a:lnSpc>
              <a:spcPct val="90000"/>
            </a:lnSpc>
            <a:spcBef>
              <a:spcPct val="0"/>
            </a:spcBef>
            <a:spcAft>
              <a:spcPct val="35000"/>
            </a:spcAft>
            <a:buNone/>
          </a:pPr>
          <a:r>
            <a:rPr lang="en-US" sz="2400" b="1" kern="1200" dirty="0"/>
            <a:t>Seminar: </a:t>
          </a:r>
          <a:r>
            <a:rPr lang="en-US" sz="2400" kern="1200" dirty="0"/>
            <a:t>didactic learning and personal reflection</a:t>
          </a:r>
        </a:p>
      </dsp:txBody>
      <dsp:txXfrm>
        <a:off x="546296" y="51066"/>
        <a:ext cx="10298324" cy="527316"/>
      </dsp:txXfrm>
    </dsp:sp>
    <dsp:sp modelId="{52D1D6BC-80BD-4182-8871-0CB357D2F5A0}">
      <dsp:nvSpPr>
        <dsp:cNvPr id="0" name=""/>
        <dsp:cNvSpPr/>
      </dsp:nvSpPr>
      <dsp:spPr>
        <a:xfrm>
          <a:off x="0" y="2132709"/>
          <a:ext cx="10875814" cy="655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084" tIns="270764" rIns="84408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Demonstrate sufficient facility with ethical theories to be able to apply to future dilemmas </a:t>
          </a:r>
        </a:p>
      </dsp:txBody>
      <dsp:txXfrm>
        <a:off x="0" y="2132709"/>
        <a:ext cx="10875814" cy="655200"/>
      </dsp:txXfrm>
    </dsp:sp>
    <dsp:sp modelId="{11CCA4D9-3FFA-4BA9-9201-40873AE49718}">
      <dsp:nvSpPr>
        <dsp:cNvPr id="0" name=""/>
        <dsp:cNvSpPr/>
      </dsp:nvSpPr>
      <dsp:spPr>
        <a:xfrm>
          <a:off x="542197" y="1543726"/>
          <a:ext cx="10332398" cy="6313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756" tIns="0" rIns="287756"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Final Essay:</a:t>
          </a:r>
          <a:r>
            <a:rPr lang="en-US" sz="2400" b="0" kern="1200" dirty="0">
              <a:solidFill>
                <a:prstClr val="white"/>
              </a:solidFill>
              <a:latin typeface="Calibri" panose="020F0502020204030204"/>
              <a:ea typeface="+mn-ea"/>
              <a:cs typeface="+mn-cs"/>
            </a:rPr>
            <a:t> to demonstrate learning and application to one’s conduct and behaviors</a:t>
          </a:r>
        </a:p>
      </dsp:txBody>
      <dsp:txXfrm>
        <a:off x="573016" y="1574545"/>
        <a:ext cx="10270760" cy="569697"/>
      </dsp:txXfrm>
    </dsp:sp>
    <dsp:sp modelId="{DF195611-C6BE-45E5-864D-9A57879F0A9D}">
      <dsp:nvSpPr>
        <dsp:cNvPr id="0" name=""/>
        <dsp:cNvSpPr/>
      </dsp:nvSpPr>
      <dsp:spPr>
        <a:xfrm>
          <a:off x="0" y="3215045"/>
          <a:ext cx="10875814" cy="65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084" tIns="270764" rIns="84408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Based on Final Essay (major) and Seminar preparation/participation (minor) </a:t>
          </a:r>
        </a:p>
      </dsp:txBody>
      <dsp:txXfrm>
        <a:off x="0" y="3215045"/>
        <a:ext cx="10875814" cy="655200"/>
      </dsp:txXfrm>
    </dsp:sp>
    <dsp:sp modelId="{C3ADD209-CD3A-43FE-B63C-027D402BF2AB}">
      <dsp:nvSpPr>
        <dsp:cNvPr id="0" name=""/>
        <dsp:cNvSpPr/>
      </dsp:nvSpPr>
      <dsp:spPr>
        <a:xfrm>
          <a:off x="451096" y="2839060"/>
          <a:ext cx="10355378" cy="54881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756" tIns="0" rIns="287756"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prstClr val="white"/>
              </a:solidFill>
              <a:latin typeface="Calibri" panose="020F0502020204030204"/>
              <a:ea typeface="+mn-ea"/>
              <a:cs typeface="+mn-cs"/>
            </a:rPr>
            <a:t>Final</a:t>
          </a:r>
          <a:r>
            <a:rPr lang="en-US" sz="1800" b="1" kern="1200" dirty="0"/>
            <a:t> </a:t>
          </a:r>
          <a:r>
            <a:rPr lang="en-US" sz="2400" b="1" kern="1200" dirty="0">
              <a:solidFill>
                <a:prstClr val="white"/>
              </a:solidFill>
              <a:latin typeface="Calibri" panose="020F0502020204030204"/>
              <a:ea typeface="+mn-ea"/>
              <a:cs typeface="+mn-cs"/>
            </a:rPr>
            <a:t>Grade: Unconditional Pass; Conditional Pass; Fail </a:t>
          </a:r>
        </a:p>
      </dsp:txBody>
      <dsp:txXfrm>
        <a:off x="477887" y="2865851"/>
        <a:ext cx="10301796" cy="495233"/>
      </dsp:txXfrm>
    </dsp:sp>
    <dsp:sp modelId="{8C0F5B5A-7B3B-4E7C-ACE0-DA562773E9CF}">
      <dsp:nvSpPr>
        <dsp:cNvPr id="0" name=""/>
        <dsp:cNvSpPr/>
      </dsp:nvSpPr>
      <dsp:spPr>
        <a:xfrm>
          <a:off x="0" y="4332935"/>
          <a:ext cx="10875814" cy="9213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084" tIns="270764" rIns="844084"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prstClr val="black">
                  <a:hueOff val="0"/>
                  <a:satOff val="0"/>
                  <a:lumOff val="0"/>
                  <a:alphaOff val="0"/>
                </a:prstClr>
              </a:solidFill>
              <a:latin typeface="Calibri" panose="020F0502020204030204"/>
              <a:ea typeface="+mn-ea"/>
              <a:cs typeface="+mn-cs"/>
            </a:rPr>
            <a:t>Longitudinal, personalized program providing 6 months of structured interaction between participant and faculty member</a:t>
          </a:r>
        </a:p>
      </dsp:txBody>
      <dsp:txXfrm>
        <a:off x="0" y="4332935"/>
        <a:ext cx="10875814" cy="921375"/>
      </dsp:txXfrm>
    </dsp:sp>
    <dsp:sp modelId="{CE9DCD70-082C-4DE2-9478-2AC6B59CEFDC}">
      <dsp:nvSpPr>
        <dsp:cNvPr id="0" name=""/>
        <dsp:cNvSpPr/>
      </dsp:nvSpPr>
      <dsp:spPr>
        <a:xfrm>
          <a:off x="517769" y="3940445"/>
          <a:ext cx="10355378" cy="5843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756" tIns="0" rIns="287756" bIns="0" numCol="1" spcCol="1270" anchor="ctr" anchorCtr="0">
          <a:noAutofit/>
        </a:bodyPr>
        <a:lstStyle/>
        <a:p>
          <a:pPr marL="0" lvl="0" indent="0" algn="l" defTabSz="1066800">
            <a:lnSpc>
              <a:spcPct val="90000"/>
            </a:lnSpc>
            <a:spcBef>
              <a:spcPct val="0"/>
            </a:spcBef>
            <a:spcAft>
              <a:spcPts val="0"/>
            </a:spcAft>
            <a:buNone/>
          </a:pPr>
          <a:r>
            <a:rPr lang="en-US" sz="2400" b="1" i="1" kern="1200" dirty="0">
              <a:solidFill>
                <a:prstClr val="white"/>
              </a:solidFill>
              <a:latin typeface="Calibri" panose="020F0502020204030204"/>
              <a:ea typeface="+mn-ea"/>
              <a:cs typeface="+mn-cs"/>
            </a:rPr>
            <a:t>PROBE PLUS:  </a:t>
          </a:r>
          <a:r>
            <a:rPr lang="en-US" sz="2400" b="1" kern="1200" dirty="0">
              <a:solidFill>
                <a:prstClr val="white"/>
              </a:solidFill>
              <a:latin typeface="Calibri" panose="020F0502020204030204"/>
              <a:ea typeface="+mn-ea"/>
              <a:cs typeface="+mn-cs"/>
            </a:rPr>
            <a:t>Follow-Up Program (optional)</a:t>
          </a:r>
        </a:p>
      </dsp:txBody>
      <dsp:txXfrm>
        <a:off x="546296" y="3968972"/>
        <a:ext cx="10298324" cy="5273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25FD5-C4B2-4ED1-9A0F-60852623D2F0}">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65198-1383-4896-A7BD-C2876F4A622C}">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Inappropriate touching</a:t>
          </a:r>
          <a:endParaRPr lang="en-US" sz="2000" kern="1200" dirty="0"/>
        </a:p>
      </dsp:txBody>
      <dsp:txXfrm>
        <a:off x="0" y="623"/>
        <a:ext cx="6492875" cy="729164"/>
      </dsp:txXfrm>
    </dsp:sp>
    <dsp:sp modelId="{3EC557A7-C3DC-4413-8A6F-257D6AACA115}">
      <dsp:nvSpPr>
        <dsp:cNvPr id="0" name=""/>
        <dsp:cNvSpPr/>
      </dsp:nvSpPr>
      <dsp:spPr>
        <a:xfrm>
          <a:off x="0" y="729788"/>
          <a:ext cx="6492875"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C0244-D091-4B47-A7CF-8C4AAC620BBD}">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Sexual banter &amp; suggestive behavior in OR</a:t>
          </a:r>
          <a:endParaRPr lang="en-US" sz="2000" kern="1200" dirty="0"/>
        </a:p>
      </dsp:txBody>
      <dsp:txXfrm>
        <a:off x="0" y="729788"/>
        <a:ext cx="6492875" cy="729164"/>
      </dsp:txXfrm>
    </dsp:sp>
    <dsp:sp modelId="{F9572936-E427-4DD6-85E6-33D6C5C48C9C}">
      <dsp:nvSpPr>
        <dsp:cNvPr id="0" name=""/>
        <dsp:cNvSpPr/>
      </dsp:nvSpPr>
      <dsp:spPr>
        <a:xfrm>
          <a:off x="0" y="1458952"/>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E2C51-1400-40CC-A205-4BF088A478FD}">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Yelling or berating team members</a:t>
          </a:r>
          <a:endParaRPr lang="en-US" sz="2000" kern="1200" dirty="0"/>
        </a:p>
      </dsp:txBody>
      <dsp:txXfrm>
        <a:off x="0" y="1458952"/>
        <a:ext cx="6492875" cy="729164"/>
      </dsp:txXfrm>
    </dsp:sp>
    <dsp:sp modelId="{851CF726-7351-428E-A6C0-555653168FC8}">
      <dsp:nvSpPr>
        <dsp:cNvPr id="0" name=""/>
        <dsp:cNvSpPr/>
      </dsp:nvSpPr>
      <dsp:spPr>
        <a:xfrm>
          <a:off x="0" y="2188117"/>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83563-11D2-4292-B5CB-00A387CD31D9}">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Discriminatory acts towards or comments about patients and colleagues</a:t>
          </a:r>
          <a:endParaRPr lang="en-US" sz="2000" kern="1200" dirty="0"/>
        </a:p>
      </dsp:txBody>
      <dsp:txXfrm>
        <a:off x="0" y="2188117"/>
        <a:ext cx="6492875" cy="729164"/>
      </dsp:txXfrm>
    </dsp:sp>
    <dsp:sp modelId="{54156703-F337-43B7-A0DB-E0AD527EB09A}">
      <dsp:nvSpPr>
        <dsp:cNvPr id="0" name=""/>
        <dsp:cNvSpPr/>
      </dsp:nvSpPr>
      <dsp:spPr>
        <a:xfrm>
          <a:off x="0" y="2917282"/>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5BE9D-ACD6-40AE-81B7-1B4FB849FDE1}">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Unauthorized access of EMR</a:t>
          </a:r>
          <a:endParaRPr lang="en-US" sz="2000" kern="1200" dirty="0"/>
        </a:p>
      </dsp:txBody>
      <dsp:txXfrm>
        <a:off x="0" y="2917282"/>
        <a:ext cx="6492875" cy="729164"/>
      </dsp:txXfrm>
    </dsp:sp>
    <dsp:sp modelId="{12FEDEE7-E987-4ECE-B436-188F5C03B4C7}">
      <dsp:nvSpPr>
        <dsp:cNvPr id="0" name=""/>
        <dsp:cNvSpPr/>
      </dsp:nvSpPr>
      <dsp:spPr>
        <a:xfrm>
          <a:off x="0" y="3646447"/>
          <a:ext cx="6492875"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688252-B0FA-4149-9565-C69198D000B7}">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Inadequate supervision of PAs or residents</a:t>
          </a:r>
          <a:endParaRPr lang="en-US" sz="2000" kern="1200"/>
        </a:p>
      </dsp:txBody>
      <dsp:txXfrm>
        <a:off x="0" y="3646447"/>
        <a:ext cx="6492875" cy="729164"/>
      </dsp:txXfrm>
    </dsp:sp>
    <dsp:sp modelId="{6C37DD30-6507-4483-B290-94B274E7ED6E}">
      <dsp:nvSpPr>
        <dsp:cNvPr id="0" name=""/>
        <dsp:cNvSpPr/>
      </dsp:nvSpPr>
      <dsp:spPr>
        <a:xfrm>
          <a:off x="0" y="4375611"/>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BFB05-6E39-4882-B59B-1E0C60C9D6F5}">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Boundary violations, including prescribing to friends or family</a:t>
          </a:r>
          <a:endParaRPr lang="en-US" sz="2000" kern="1200" dirty="0"/>
        </a:p>
      </dsp:txBody>
      <dsp:txXfrm>
        <a:off x="0" y="4375611"/>
        <a:ext cx="6492875" cy="7291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58CC1E29-BCE5-4CD1-8F62-89E41DFF324D}" type="datetimeFigureOut">
              <a:rPr lang="en-US" smtClean="0"/>
              <a:t>1/3/2025</a:t>
            </a:fld>
            <a:endParaRPr lang="en-US" dirty="0"/>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5250257C-E0B2-4F15-8905-F61680603E97}" type="slidenum">
              <a:rPr lang="en-US" smtClean="0"/>
              <a:t>‹#›</a:t>
            </a:fld>
            <a:endParaRPr lang="en-US" dirty="0"/>
          </a:p>
        </p:txBody>
      </p:sp>
    </p:spTree>
    <p:extLst>
      <p:ext uri="{BB962C8B-B14F-4D97-AF65-F5344CB8AC3E}">
        <p14:creationId xmlns:p14="http://schemas.microsoft.com/office/powerpoint/2010/main" val="4092802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70709F1-D4B3-433B-9CF7-61249C81EA06}" type="datetimeFigureOut">
              <a:rPr lang="en-US" smtClean="0"/>
              <a:t>1/3/2025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6D73155-0238-4769-BC54-ADC5A94FECF4}" type="slidenum">
              <a:rPr lang="en-US" smtClean="0"/>
              <a:t>‹#›</a:t>
            </a:fld>
            <a:endParaRPr lang="en-US" dirty="0"/>
          </a:p>
        </p:txBody>
      </p:sp>
    </p:spTree>
    <p:extLst>
      <p:ext uri="{BB962C8B-B14F-4D97-AF65-F5344CB8AC3E}">
        <p14:creationId xmlns:p14="http://schemas.microsoft.com/office/powerpoint/2010/main" val="3633043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66612">
              <a:defRPr/>
            </a:pPr>
            <a:fld id="{DA82955F-0A18-4FCD-BAC3-B81C4DDD6A17}" type="slidenum">
              <a:rPr lang="en-US">
                <a:solidFill>
                  <a:prstClr val="black"/>
                </a:solidFill>
                <a:latin typeface="Calibri" panose="020F0502020204030204"/>
              </a:rPr>
              <a:pPr defTabSz="966612">
                <a:defRPr/>
              </a:pPr>
              <a:t>1</a:t>
            </a:fld>
            <a:endParaRPr lang="en-US" dirty="0">
              <a:solidFill>
                <a:prstClr val="black"/>
              </a:solidFill>
              <a:latin typeface="Calibri" panose="020F0502020204030204"/>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92943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D0569-8541-469F-972B-2A8BD06FDAB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680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CD95D-A043-4759-A9FE-6FBA205B0BC0}" type="slidenum">
              <a:rPr lang="en-US" smtClean="0"/>
              <a:t>21</a:t>
            </a:fld>
            <a:endParaRPr lang="en-US" dirty="0"/>
          </a:p>
        </p:txBody>
      </p:sp>
    </p:spTree>
    <p:extLst>
      <p:ext uri="{BB962C8B-B14F-4D97-AF65-F5344CB8AC3E}">
        <p14:creationId xmlns:p14="http://schemas.microsoft.com/office/powerpoint/2010/main" val="324282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CPEP is an independent, community based, mission-driven non-profit organization. We are not a company. We were founded in 1990 by a consortium of organizations representing stakeholders in the Colorado healthcare community, including the Colorado Medical Society, the Osteopathic Medical Society, the Colorado Hospital Association, the University of Colorado School of Medicine, and others.</a:t>
            </a:r>
          </a:p>
          <a:p>
            <a:endParaRPr lang="en-US" dirty="0"/>
          </a:p>
          <a:p>
            <a:r>
              <a:rPr lang="en-US" dirty="0"/>
              <a:t>These organizations were looking to fill what was then an unmet need – the need for a resource that could evaluate and, when necessary, remediate physicians when questions of clinical skills or competence came up.</a:t>
            </a:r>
          </a:p>
          <a:p>
            <a:endParaRPr lang="en-US" dirty="0"/>
          </a:p>
          <a:p>
            <a:r>
              <a:rPr lang="en-US" dirty="0"/>
              <a:t>The structure they came up with is still in place today, almost 30 years later. The two pillars of that structure are 1) Non-profit status, and 2) independence. </a:t>
            </a:r>
          </a:p>
          <a:p>
            <a:endParaRPr lang="en-US" dirty="0"/>
          </a:p>
          <a:p>
            <a:r>
              <a:rPr lang="en-US" dirty="0"/>
              <a:t>As a non-profit organization, we are not driven to seek maximum economic advantage from our programs. While our programs are costly, we work hard to make our resources as accessible as possible, to the point that we provide tens of thousands of dollars in discounts to PROBE participants with more limited incomes – over $50,000 in 2018 alone.</a:t>
            </a:r>
          </a:p>
          <a:p>
            <a:endParaRPr lang="en-US" dirty="0"/>
          </a:p>
          <a:p>
            <a:r>
              <a:rPr lang="en-US" dirty="0"/>
              <a:t>Independence means just that. We are not an extension of any licensing board or hospital system. That independence is critical to keeping our work objective and unbiased.</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C005BAF-08F8-4001-B14D-FFC28376B651}"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31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6FDA1-2C17-4F41-8914-45540F5D1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27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A19B3-0587-064C-91C6-38FE6F465A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57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E4058-28F7-4022-A91C-94E36A59567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619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0A79B-D382-22EC-5BE9-7DE7CED48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DE0EF-9139-42E1-07D1-A885E80DB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B96D6-D618-4E1D-777C-F40EACDCC7D3}"/>
              </a:ext>
            </a:extLst>
          </p:cNvPr>
          <p:cNvSpPr>
            <a:spLocks noGrp="1"/>
          </p:cNvSpPr>
          <p:nvPr>
            <p:ph type="body" idx="1"/>
          </p:nvPr>
        </p:nvSpPr>
        <p:spPr/>
        <p:txBody>
          <a:bodyPr/>
          <a:lstStyle/>
          <a:p>
            <a:r>
              <a:rPr lang="en-US" dirty="0"/>
              <a:t>380 participants in 2021 alone</a:t>
            </a:r>
          </a:p>
        </p:txBody>
      </p:sp>
      <p:sp>
        <p:nvSpPr>
          <p:cNvPr id="4" name="Slide Number Placeholder 3">
            <a:extLst>
              <a:ext uri="{FF2B5EF4-FFF2-40B4-BE49-F238E27FC236}">
                <a16:creationId xmlns:a16="http://schemas.microsoft.com/office/drawing/2014/main" id="{48B0D221-9617-5096-1FA3-8F2150413A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5BAF2-7410-4BAF-B4AE-7CBB977A818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701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57B4-62E6-842D-6CEA-CD39E4BE2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C44B1-D1A0-8AD0-AD62-1817D3C0F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E66C9-5BFA-3732-3108-1A8D7B014D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95A4CA-0E98-DAF0-9B22-867305AC93D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05748-FC2C-4888-8E1D-30C0E39CFF3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14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3517D-F38F-AE3F-92C6-B3C03AF12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A5C80-6214-46E6-E7E6-995DC6DC1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45DD9-DCCE-05D0-E481-A82361A934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15E0CB-5FB7-92DB-A7D4-17B362E765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CD95D-A043-4759-A9FE-6FBA205B0B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48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E9162-4448-BD83-F4AF-0473DCE60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FEEB9-5B33-1856-1062-D8590D916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ABBC8-3AFF-CA7E-7F49-706DFDFB29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03AE3E-ED0D-CACD-99AE-A6600C03B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CD95D-A043-4759-A9FE-6FBA205B0B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73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B146C-A630-5145-E139-F888E9216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F45C3-3E31-581B-9A01-D7A7C076F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BAEA3-7171-04E1-224F-7A934DA5DD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96472B-702C-6CD5-E265-B851603095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9CD95D-A043-4759-A9FE-6FBA205B0B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4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3515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078893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565682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738540"/>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51719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13699" y="0"/>
            <a:ext cx="12205699" cy="6563818"/>
          </a:xfrm>
          <a:prstGeom prst="rect">
            <a:avLst/>
          </a:prstGeom>
          <a:gradFill>
            <a:gsLst>
              <a:gs pos="0">
                <a:schemeClr val="bg2"/>
              </a:gs>
              <a:gs pos="74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lvl1pPr>
              <a:spcBef>
                <a:spcPts val="2400"/>
              </a:spcBef>
              <a:defRPr b="0" i="0">
                <a:solidFill>
                  <a:srgbClr val="003359"/>
                </a:solidFill>
                <a:latin typeface="Avenir Light" charset="0"/>
                <a:ea typeface="Avenir Light" charset="0"/>
                <a:cs typeface="Avenir Light" charset="0"/>
              </a:defRPr>
            </a:lvl1pPr>
            <a:lvl2pPr>
              <a:defRPr b="0" i="0">
                <a:solidFill>
                  <a:srgbClr val="003359"/>
                </a:solidFill>
                <a:latin typeface="Avenir Light" charset="0"/>
                <a:ea typeface="Avenir Light" charset="0"/>
                <a:cs typeface="Avenir Light" charset="0"/>
              </a:defRPr>
            </a:lvl2pPr>
            <a:lvl3pPr>
              <a:defRPr b="0" i="0">
                <a:solidFill>
                  <a:srgbClr val="003359"/>
                </a:solidFill>
                <a:latin typeface="Avenir Light" charset="0"/>
                <a:ea typeface="Avenir Light" charset="0"/>
                <a:cs typeface="Avenir Light" charset="0"/>
              </a:defRPr>
            </a:lvl3pPr>
            <a:lvl4pPr>
              <a:defRPr b="0" i="0">
                <a:solidFill>
                  <a:srgbClr val="003359"/>
                </a:solidFill>
                <a:latin typeface="Avenir Light" charset="0"/>
                <a:ea typeface="Avenir Light" charset="0"/>
                <a:cs typeface="Avenir Light" charset="0"/>
              </a:defRPr>
            </a:lvl4pPr>
            <a:lvl5pPr>
              <a:defRPr b="0" i="0">
                <a:solidFill>
                  <a:srgbClr val="003359"/>
                </a:solidFill>
                <a:latin typeface="Avenir Light" charset="0"/>
                <a:ea typeface="Avenir Light" charset="0"/>
                <a:cs typeface="Avenir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838200" y="227865"/>
            <a:ext cx="10515600" cy="947108"/>
          </a:xfrm>
        </p:spPr>
        <p:txBody>
          <a:bodyPr>
            <a:normAutofit/>
          </a:bodyPr>
          <a:lstStyle>
            <a:lvl1pPr algn="ctr">
              <a:defRPr sz="4000" b="0" i="0">
                <a:solidFill>
                  <a:schemeClr val="accent1">
                    <a:lumMod val="75000"/>
                  </a:schemeClr>
                </a:solidFill>
                <a:latin typeface="Avenir Book" charset="0"/>
                <a:ea typeface="Avenir Book" charset="0"/>
                <a:cs typeface="Avenir Book" charset="0"/>
              </a:defRPr>
            </a:lvl1pPr>
          </a:lstStyle>
          <a:p>
            <a:r>
              <a:rPr lang="en-US" dirty="0"/>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99" y="6563818"/>
            <a:ext cx="12205699" cy="315314"/>
          </a:xfrm>
          <a:prstGeom prst="rect">
            <a:avLst/>
          </a:prstGeom>
        </p:spPr>
      </p:pic>
      <p:pic>
        <p:nvPicPr>
          <p:cNvPr id="15" name="Picture 14"/>
          <p:cNvPicPr>
            <a:picLocks noChangeAspect="1"/>
          </p:cNvPicPr>
          <p:nvPr userDrawn="1"/>
        </p:nvPicPr>
        <p:blipFill rotWithShape="1">
          <a:blip r:embed="rId3" cstate="print">
            <a:alphaModFix amt="20000"/>
            <a:extLst>
              <a:ext uri="{28A0092B-C50C-407E-A947-70E740481C1C}">
                <a14:useLocalDpi xmlns:a14="http://schemas.microsoft.com/office/drawing/2010/main" val="0"/>
              </a:ext>
            </a:extLst>
          </a:blip>
          <a:srcRect l="10195" t="24451" r="17343" b="41364"/>
          <a:stretch/>
        </p:blipFill>
        <p:spPr>
          <a:xfrm>
            <a:off x="-19299" y="4588328"/>
            <a:ext cx="12211299" cy="1984897"/>
          </a:xfrm>
          <a:prstGeom prst="rect">
            <a:avLst/>
          </a:prstGeom>
        </p:spPr>
      </p:pic>
    </p:spTree>
    <p:extLst>
      <p:ext uri="{BB962C8B-B14F-4D97-AF65-F5344CB8AC3E}">
        <p14:creationId xmlns:p14="http://schemas.microsoft.com/office/powerpoint/2010/main" val="398941874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904554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05840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300227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683159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11662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13699" y="0"/>
            <a:ext cx="12205699" cy="6563819"/>
          </a:xfrm>
          <a:prstGeom prst="rect">
            <a:avLst/>
          </a:prstGeom>
          <a:gradFill>
            <a:gsLst>
              <a:gs pos="0">
                <a:schemeClr val="bg2"/>
              </a:gs>
              <a:gs pos="74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p:txBody>
          <a:bodyPr/>
          <a:lstStyle>
            <a:lvl1pPr>
              <a:spcBef>
                <a:spcPts val="2400"/>
              </a:spcBef>
              <a:defRPr b="0" i="0">
                <a:solidFill>
                  <a:srgbClr val="003359"/>
                </a:solidFill>
                <a:latin typeface="Avenir Light" charset="0"/>
                <a:ea typeface="Avenir Light" charset="0"/>
                <a:cs typeface="Avenir Light" charset="0"/>
              </a:defRPr>
            </a:lvl1pPr>
            <a:lvl2pPr>
              <a:defRPr b="0" i="0">
                <a:solidFill>
                  <a:srgbClr val="003359"/>
                </a:solidFill>
                <a:latin typeface="Avenir Light" charset="0"/>
                <a:ea typeface="Avenir Light" charset="0"/>
                <a:cs typeface="Avenir Light" charset="0"/>
              </a:defRPr>
            </a:lvl2pPr>
            <a:lvl3pPr>
              <a:defRPr b="0" i="0">
                <a:solidFill>
                  <a:srgbClr val="003359"/>
                </a:solidFill>
                <a:latin typeface="Avenir Light" charset="0"/>
                <a:ea typeface="Avenir Light" charset="0"/>
                <a:cs typeface="Avenir Light" charset="0"/>
              </a:defRPr>
            </a:lvl3pPr>
            <a:lvl4pPr>
              <a:defRPr b="0" i="0">
                <a:solidFill>
                  <a:srgbClr val="003359"/>
                </a:solidFill>
                <a:latin typeface="Avenir Light" charset="0"/>
                <a:ea typeface="Avenir Light" charset="0"/>
                <a:cs typeface="Avenir Light" charset="0"/>
              </a:defRPr>
            </a:lvl4pPr>
            <a:lvl5pPr>
              <a:defRPr b="0" i="0">
                <a:solidFill>
                  <a:srgbClr val="003359"/>
                </a:solidFill>
                <a:latin typeface="Avenir Light" charset="0"/>
                <a:ea typeface="Avenir Light" charset="0"/>
                <a:cs typeface="Avenir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838200" y="227866"/>
            <a:ext cx="10515600" cy="947108"/>
          </a:xfrm>
        </p:spPr>
        <p:txBody>
          <a:bodyPr>
            <a:normAutofit/>
          </a:bodyPr>
          <a:lstStyle>
            <a:lvl1pPr algn="ctr">
              <a:defRPr sz="4000" b="0" i="0">
                <a:solidFill>
                  <a:schemeClr val="accent1">
                    <a:lumMod val="75000"/>
                  </a:schemeClr>
                </a:solidFill>
                <a:latin typeface="Avenir Book" charset="0"/>
                <a:ea typeface="Avenir Book" charset="0"/>
                <a:cs typeface="Avenir Book" charset="0"/>
              </a:defRPr>
            </a:lvl1pPr>
          </a:lstStyle>
          <a:p>
            <a:r>
              <a:rPr lang="en-US" dirty="0"/>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99" y="6563817"/>
            <a:ext cx="12205699" cy="315315"/>
          </a:xfrm>
          <a:prstGeom prst="rect">
            <a:avLst/>
          </a:prstGeom>
        </p:spPr>
      </p:pic>
    </p:spTree>
    <p:extLst>
      <p:ext uri="{BB962C8B-B14F-4D97-AF65-F5344CB8AC3E}">
        <p14:creationId xmlns:p14="http://schemas.microsoft.com/office/powerpoint/2010/main" val="3236981206"/>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305000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860481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380825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49906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04880-A4DF-E647-B390-A3B604AD6B9A}"/>
              </a:ext>
            </a:extLst>
          </p:cNvPr>
          <p:cNvSpPr>
            <a:spLocks noGrp="1"/>
          </p:cNvSpPr>
          <p:nvPr>
            <p:ph type="title" hasCustomPrompt="1"/>
          </p:nvPr>
        </p:nvSpPr>
        <p:spPr>
          <a:xfrm>
            <a:off x="6432551" y="3955913"/>
            <a:ext cx="4487693" cy="570689"/>
          </a:xfrm>
        </p:spPr>
        <p:txBody>
          <a:bodyPr>
            <a:normAutofit/>
          </a:bodyPr>
          <a:lstStyle>
            <a:lvl1pPr>
              <a:defRPr sz="2400" b="0" i="1">
                <a:solidFill>
                  <a:srgbClr val="FFFFFF"/>
                </a:solidFill>
              </a:defRPr>
            </a:lvl1pPr>
          </a:lstStyle>
          <a:p>
            <a:r>
              <a:rPr lang="en-US" dirty="0"/>
              <a:t>Title and Company Info</a:t>
            </a:r>
          </a:p>
        </p:txBody>
      </p:sp>
      <p:sp>
        <p:nvSpPr>
          <p:cNvPr id="5" name="Picture Placeholder 4">
            <a:extLst>
              <a:ext uri="{FF2B5EF4-FFF2-40B4-BE49-F238E27FC236}">
                <a16:creationId xmlns:a16="http://schemas.microsoft.com/office/drawing/2014/main" id="{7C9A6FBE-626D-8D42-B825-13BFBDA220BA}"/>
              </a:ext>
            </a:extLst>
          </p:cNvPr>
          <p:cNvSpPr>
            <a:spLocks noGrp="1"/>
          </p:cNvSpPr>
          <p:nvPr>
            <p:ph type="pic" sz="quarter" idx="10"/>
          </p:nvPr>
        </p:nvSpPr>
        <p:spPr>
          <a:xfrm>
            <a:off x="571230" y="998705"/>
            <a:ext cx="3721100" cy="4876800"/>
          </a:xfrm>
        </p:spPr>
        <p:txBody>
          <a:bodyPr/>
          <a:lstStyle/>
          <a:p>
            <a:r>
              <a:rPr lang="en-US" dirty="0"/>
              <a:t>Click icon to add picture</a:t>
            </a:r>
          </a:p>
        </p:txBody>
      </p:sp>
      <p:sp>
        <p:nvSpPr>
          <p:cNvPr id="9" name="Content Placeholder 8">
            <a:extLst>
              <a:ext uri="{FF2B5EF4-FFF2-40B4-BE49-F238E27FC236}">
                <a16:creationId xmlns:a16="http://schemas.microsoft.com/office/drawing/2014/main" id="{698ED878-6903-814C-8403-2E27C88EC817}"/>
              </a:ext>
            </a:extLst>
          </p:cNvPr>
          <p:cNvSpPr>
            <a:spLocks noGrp="1"/>
          </p:cNvSpPr>
          <p:nvPr>
            <p:ph sz="quarter" idx="11"/>
          </p:nvPr>
        </p:nvSpPr>
        <p:spPr>
          <a:xfrm>
            <a:off x="6432551" y="2283703"/>
            <a:ext cx="4487333" cy="1412807"/>
          </a:xfrm>
        </p:spPr>
        <p:txBody>
          <a:bodyPr/>
          <a:lstStyle>
            <a:lvl1pPr marL="0" indent="0">
              <a:buNone/>
              <a:defRPr b="1">
                <a:solidFill>
                  <a:schemeClr val="tx2"/>
                </a:solidFill>
              </a:defRPr>
            </a:lvl1pPr>
            <a:lvl2pPr marL="609585" indent="0">
              <a:buNone/>
              <a:defRPr b="1">
                <a:solidFill>
                  <a:srgbClr val="FFFFFF"/>
                </a:solidFill>
              </a:defRPr>
            </a:lvl2pPr>
            <a:lvl3pPr marL="1219170" indent="0">
              <a:buNone/>
              <a:defRPr b="1">
                <a:solidFill>
                  <a:srgbClr val="FFFFFF"/>
                </a:solidFill>
              </a:defRPr>
            </a:lvl3pPr>
            <a:lvl4pPr marL="1828754" indent="0">
              <a:buNone/>
              <a:defRPr b="1">
                <a:solidFill>
                  <a:srgbClr val="FFFFFF"/>
                </a:solidFill>
              </a:defRPr>
            </a:lvl4pPr>
            <a:lvl5pPr marL="2438339" indent="0">
              <a:buNone/>
              <a:defRPr b="1">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21170224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443528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5772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781856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123279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55549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374730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88431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3170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18"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8A5F0-675A-48C5-AFB6-48016E064285}" type="datetimeFigureOut">
              <a:rPr lang="en-US" smtClean="0">
                <a:solidFill>
                  <a:prstClr val="black">
                    <a:tint val="75000"/>
                  </a:prstClr>
                </a:solidFill>
              </a:rPr>
              <a:pPr/>
              <a:t>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D1244-061F-40AA-835C-19ABC646EF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603817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bkorinek@cpepdoc.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5" t="-127" r="99" b="16307"/>
          <a:stretch/>
        </p:blipFill>
        <p:spPr>
          <a:xfrm>
            <a:off x="4174" y="-15368"/>
            <a:ext cx="12201525" cy="6543676"/>
          </a:xfrm>
          <a:prstGeom prst="rect">
            <a:avLst/>
          </a:prstGeom>
        </p:spPr>
      </p:pic>
      <p:sp>
        <p:nvSpPr>
          <p:cNvPr id="6" name="Rectangle 5"/>
          <p:cNvSpPr/>
          <p:nvPr/>
        </p:nvSpPr>
        <p:spPr>
          <a:xfrm>
            <a:off x="-25946" y="342721"/>
            <a:ext cx="12213772" cy="3086279"/>
          </a:xfrm>
          <a:prstGeom prst="rect">
            <a:avLst/>
          </a:prstGeom>
          <a:gradFill>
            <a:gsLst>
              <a:gs pos="0">
                <a:schemeClr val="accent1">
                  <a:lumMod val="5000"/>
                  <a:lumOff val="95000"/>
                  <a:alpha val="61000"/>
                </a:schemeClr>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542686"/>
            <a:ext cx="12205699" cy="315314"/>
          </a:xfrm>
          <a:prstGeom prst="rect">
            <a:avLst/>
          </a:prstGeom>
        </p:spPr>
      </p:pic>
      <p:sp>
        <p:nvSpPr>
          <p:cNvPr id="7" name="Rectangle 6"/>
          <p:cNvSpPr/>
          <p:nvPr/>
        </p:nvSpPr>
        <p:spPr>
          <a:xfrm>
            <a:off x="3765487" y="755646"/>
            <a:ext cx="8025973" cy="1692771"/>
          </a:xfrm>
          <a:prstGeom prst="rect">
            <a:avLst/>
          </a:prstGeom>
        </p:spPr>
        <p:txBody>
          <a:bodyPr wrap="square">
            <a:spAutoFit/>
          </a:bodyPr>
          <a:lstStyle/>
          <a:p>
            <a:pPr lvl="0" algn="ctr">
              <a:defRPr/>
            </a:pPr>
            <a:r>
              <a:rPr lang="en-US" sz="3800" b="1" dirty="0">
                <a:solidFill>
                  <a:srgbClr val="5B9BD5">
                    <a:lumMod val="75000"/>
                  </a:srgbClr>
                </a:solidFill>
                <a:latin typeface="Avenir Medium" charset="0"/>
                <a:ea typeface="Avenir Medium" charset="0"/>
                <a:cs typeface="Avenir Medium" charset="0"/>
              </a:rPr>
              <a:t>Interventions that Protect Your Medical Staff</a:t>
            </a:r>
          </a:p>
          <a:p>
            <a:pPr lvl="1" algn="ctr">
              <a:defRPr/>
            </a:pPr>
            <a:r>
              <a:rPr kumimoji="0" lang="en-US" sz="2800" b="1" i="1" u="none" strike="noStrike" kern="1200" cap="none" spc="0" normalizeH="0" baseline="0" noProof="0" dirty="0">
                <a:ln>
                  <a:noFill/>
                </a:ln>
                <a:solidFill>
                  <a:schemeClr val="accent1">
                    <a:lumMod val="75000"/>
                  </a:schemeClr>
                </a:solidFill>
                <a:effectLst/>
                <a:uLnTx/>
                <a:uFillTx/>
                <a:latin typeface="Avenir Medium" charset="0"/>
                <a:ea typeface="Avenir Medium" charset="0"/>
                <a:cs typeface="Avenir Medium" charset="0"/>
              </a:rPr>
              <a:t>Elizabeth (Beth) Korinek, M.P.H., CEO</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846" y="977364"/>
            <a:ext cx="2686402" cy="1680223"/>
          </a:xfrm>
          <a:prstGeom prst="rect">
            <a:avLst/>
          </a:prstGeom>
        </p:spPr>
      </p:pic>
    </p:spTree>
    <p:extLst>
      <p:ext uri="{BB962C8B-B14F-4D97-AF65-F5344CB8AC3E}">
        <p14:creationId xmlns:p14="http://schemas.microsoft.com/office/powerpoint/2010/main" val="13224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FE0E76A5-54B2-CC36-C196-30393262739C}"/>
              </a:ext>
            </a:extLst>
          </p:cNvPr>
          <p:cNvGraphicFramePr>
            <a:graphicFrameLocks noGrp="1"/>
          </p:cNvGraphicFramePr>
          <p:nvPr>
            <p:ph idx="1"/>
            <p:extLst>
              <p:ext uri="{D42A27DB-BD31-4B8C-83A1-F6EECF244321}">
                <p14:modId xmlns:p14="http://schemas.microsoft.com/office/powerpoint/2010/main" val="2997979389"/>
              </p:ext>
            </p:extLst>
          </p:nvPr>
        </p:nvGraphicFramePr>
        <p:xfrm>
          <a:off x="4362450" y="104775"/>
          <a:ext cx="7562850" cy="6486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586478" y="1683756"/>
            <a:ext cx="3115265" cy="2396359"/>
          </a:xfrm>
        </p:spPr>
        <p:txBody>
          <a:bodyPr anchor="b">
            <a:normAutofit/>
          </a:bodyPr>
          <a:lstStyle/>
          <a:p>
            <a:pPr algn="r"/>
            <a:r>
              <a:rPr lang="en-US" sz="4400" dirty="0"/>
              <a:t>Overview of Skill-building Seminars</a:t>
            </a:r>
          </a:p>
        </p:txBody>
      </p:sp>
    </p:spTree>
    <p:extLst>
      <p:ext uri="{BB962C8B-B14F-4D97-AF65-F5344CB8AC3E}">
        <p14:creationId xmlns:p14="http://schemas.microsoft.com/office/powerpoint/2010/main" val="6924226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C9FAD095-34B5-444B-95D1-AEEB776256CF}"/>
              </a:ext>
            </a:extLst>
          </p:cNvPr>
          <p:cNvGraphicFramePr>
            <a:graphicFrameLocks noGrp="1"/>
          </p:cNvGraphicFramePr>
          <p:nvPr>
            <p:ph idx="1"/>
            <p:extLst>
              <p:ext uri="{D42A27DB-BD31-4B8C-83A1-F6EECF244321}">
                <p14:modId xmlns:p14="http://schemas.microsoft.com/office/powerpoint/2010/main" val="1636375154"/>
              </p:ext>
            </p:extLst>
          </p:nvPr>
        </p:nvGraphicFramePr>
        <p:xfrm>
          <a:off x="3685360" y="326497"/>
          <a:ext cx="8239939" cy="6036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266701" y="637426"/>
            <a:ext cx="3418659" cy="5583148"/>
          </a:xfrm>
        </p:spPr>
        <p:txBody>
          <a:bodyPr anchor="ctr">
            <a:normAutofit/>
          </a:bodyPr>
          <a:lstStyle/>
          <a:p>
            <a:r>
              <a:rPr lang="en-US" sz="5400" dirty="0"/>
              <a:t>Seminar Basics</a:t>
            </a:r>
          </a:p>
        </p:txBody>
      </p:sp>
    </p:spTree>
    <p:extLst>
      <p:ext uri="{BB962C8B-B14F-4D97-AF65-F5344CB8AC3E}">
        <p14:creationId xmlns:p14="http://schemas.microsoft.com/office/powerpoint/2010/main" val="360563256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F60D4-D8F0-410A-6328-3924FE075C0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557B8B-E9F4-836E-0834-D0D88B3B2540}"/>
              </a:ext>
            </a:extLst>
          </p:cNvPr>
          <p:cNvSpPr>
            <a:spLocks noGrp="1"/>
          </p:cNvSpPr>
          <p:nvPr>
            <p:ph idx="1"/>
          </p:nvPr>
        </p:nvSpPr>
        <p:spPr>
          <a:xfrm>
            <a:off x="715751" y="1069593"/>
            <a:ext cx="10947268" cy="4962373"/>
          </a:xfrm>
        </p:spPr>
        <p:txBody>
          <a:bodyPr>
            <a:normAutofit lnSpcReduction="10000"/>
          </a:bodyPr>
          <a:lstStyle/>
          <a:p>
            <a:r>
              <a:rPr lang="en-US" dirty="0"/>
              <a:t>Educational intervention in ethics for health care practitioners who are under discipline by their licensing body or other oversight agencies</a:t>
            </a:r>
            <a:endParaRPr lang="en-US" dirty="0">
              <a:solidFill>
                <a:schemeClr val="accent5">
                  <a:lumMod val="50000"/>
                </a:schemeClr>
              </a:solidFill>
            </a:endParaRPr>
          </a:p>
          <a:p>
            <a:r>
              <a:rPr lang="en-US" dirty="0">
                <a:solidFill>
                  <a:schemeClr val="accent5">
                    <a:lumMod val="50000"/>
                  </a:schemeClr>
                </a:solidFill>
              </a:rPr>
              <a:t>24 sessions per year for the U.S. and Canada</a:t>
            </a:r>
          </a:p>
          <a:p>
            <a:r>
              <a:rPr lang="en-US" sz="2800" dirty="0">
                <a:solidFill>
                  <a:schemeClr val="accent5">
                    <a:lumMod val="50000"/>
                  </a:schemeClr>
                </a:solidFill>
              </a:rPr>
              <a:t>21 expert faculty members </a:t>
            </a:r>
          </a:p>
          <a:p>
            <a:pPr lvl="1"/>
            <a:r>
              <a:rPr lang="en-US" dirty="0">
                <a:solidFill>
                  <a:schemeClr val="accent5">
                    <a:lumMod val="50000"/>
                  </a:schemeClr>
                </a:solidFill>
              </a:rPr>
              <a:t>Represent various healthcare professions </a:t>
            </a:r>
          </a:p>
          <a:p>
            <a:pPr lvl="1"/>
            <a:r>
              <a:rPr lang="en-US" dirty="0">
                <a:solidFill>
                  <a:schemeClr val="accent5">
                    <a:lumMod val="50000"/>
                  </a:schemeClr>
                </a:solidFill>
              </a:rPr>
              <a:t>From U.S. and Canada</a:t>
            </a:r>
          </a:p>
          <a:p>
            <a:r>
              <a:rPr lang="en-US" dirty="0">
                <a:solidFill>
                  <a:schemeClr val="accent5">
                    <a:lumMod val="50000"/>
                  </a:schemeClr>
                </a:solidFill>
              </a:rPr>
              <a:t>Small-group, intensive intervention</a:t>
            </a:r>
          </a:p>
          <a:p>
            <a:pPr lvl="1"/>
            <a:r>
              <a:rPr lang="en-US" dirty="0">
                <a:solidFill>
                  <a:schemeClr val="accent5">
                    <a:lumMod val="50000"/>
                  </a:schemeClr>
                </a:solidFill>
              </a:rPr>
              <a:t>Max of 16 participants per session with 2 – 3 faculty</a:t>
            </a:r>
          </a:p>
          <a:p>
            <a:r>
              <a:rPr lang="en-US" dirty="0"/>
              <a:t>21.25 hours CME </a:t>
            </a:r>
          </a:p>
          <a:p>
            <a:pPr lvl="1"/>
            <a:r>
              <a:rPr lang="en-US" dirty="0"/>
              <a:t>For seminar attendance as well as  pre- and post-seminar work</a:t>
            </a:r>
          </a:p>
        </p:txBody>
      </p:sp>
      <p:sp>
        <p:nvSpPr>
          <p:cNvPr id="3" name="Title 2">
            <a:extLst>
              <a:ext uri="{FF2B5EF4-FFF2-40B4-BE49-F238E27FC236}">
                <a16:creationId xmlns:a16="http://schemas.microsoft.com/office/drawing/2014/main" id="{0A3D85FA-B055-F873-2816-43D53AB813B5}"/>
              </a:ext>
            </a:extLst>
          </p:cNvPr>
          <p:cNvSpPr>
            <a:spLocks noGrp="1"/>
          </p:cNvSpPr>
          <p:nvPr>
            <p:ph type="title"/>
          </p:nvPr>
        </p:nvSpPr>
        <p:spPr>
          <a:xfrm>
            <a:off x="942372" y="0"/>
            <a:ext cx="10515600" cy="947108"/>
          </a:xfrm>
        </p:spPr>
        <p:txBody>
          <a:bodyPr/>
          <a:lstStyle/>
          <a:p>
            <a:r>
              <a:rPr lang="en-US" dirty="0"/>
              <a:t>The </a:t>
            </a:r>
            <a:r>
              <a:rPr lang="en-US" i="1" dirty="0"/>
              <a:t>PROBE</a:t>
            </a:r>
            <a:r>
              <a:rPr lang="en-US" dirty="0"/>
              <a:t> Program</a:t>
            </a:r>
          </a:p>
        </p:txBody>
      </p:sp>
      <p:pic>
        <p:nvPicPr>
          <p:cNvPr id="4" name="Picture 3">
            <a:extLst>
              <a:ext uri="{FF2B5EF4-FFF2-40B4-BE49-F238E27FC236}">
                <a16:creationId xmlns:a16="http://schemas.microsoft.com/office/drawing/2014/main" id="{48397B86-835A-94AE-EAE4-B5E82A7036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589" y="2385557"/>
            <a:ext cx="3204430" cy="2086885"/>
          </a:xfrm>
          <a:prstGeom prst="rect">
            <a:avLst/>
          </a:prstGeom>
        </p:spPr>
      </p:pic>
    </p:spTree>
    <p:extLst>
      <p:ext uri="{BB962C8B-B14F-4D97-AF65-F5344CB8AC3E}">
        <p14:creationId xmlns:p14="http://schemas.microsoft.com/office/powerpoint/2010/main" val="256398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8CE66-E048-E8CE-CF02-20E4F70B129B}"/>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5D32D27-9B61-EE63-973B-DC3822464853}"/>
              </a:ext>
            </a:extLst>
          </p:cNvPr>
          <p:cNvGraphicFramePr>
            <a:graphicFrameLocks noGrp="1"/>
          </p:cNvGraphicFramePr>
          <p:nvPr>
            <p:ph idx="1"/>
            <p:extLst>
              <p:ext uri="{D42A27DB-BD31-4B8C-83A1-F6EECF244321}">
                <p14:modId xmlns:p14="http://schemas.microsoft.com/office/powerpoint/2010/main" val="3895689351"/>
              </p:ext>
            </p:extLst>
          </p:nvPr>
        </p:nvGraphicFramePr>
        <p:xfrm>
          <a:off x="564574" y="1143000"/>
          <a:ext cx="10875814"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0108C46-D787-EEEA-CD8B-B09DE1CC0168}"/>
              </a:ext>
            </a:extLst>
          </p:cNvPr>
          <p:cNvSpPr>
            <a:spLocks noGrp="1"/>
          </p:cNvSpPr>
          <p:nvPr>
            <p:ph type="title"/>
          </p:nvPr>
        </p:nvSpPr>
        <p:spPr>
          <a:xfrm>
            <a:off x="618095" y="228600"/>
            <a:ext cx="10521853" cy="914400"/>
          </a:xfrm>
        </p:spPr>
        <p:txBody>
          <a:bodyPr anchor="ctr">
            <a:normAutofit/>
          </a:bodyPr>
          <a:lstStyle/>
          <a:p>
            <a:pPr algn="ctr"/>
            <a:r>
              <a:rPr lang="en-US" sz="3400" i="1" dirty="0"/>
              <a:t>PROBE</a:t>
            </a:r>
            <a:r>
              <a:rPr lang="en-US" sz="3400" dirty="0"/>
              <a:t>: Professionalism, Ethics and Boundaries</a:t>
            </a:r>
          </a:p>
        </p:txBody>
      </p:sp>
    </p:spTree>
    <p:extLst>
      <p:ext uri="{BB962C8B-B14F-4D97-AF65-F5344CB8AC3E}">
        <p14:creationId xmlns:p14="http://schemas.microsoft.com/office/powerpoint/2010/main" val="399349608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24979-1D6B-739E-8E83-72D4372C68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B2998E-A70B-D338-E386-31EEF2EF3C5F}"/>
              </a:ext>
            </a:extLst>
          </p:cNvPr>
          <p:cNvSpPr>
            <a:spLocks noGrp="1"/>
          </p:cNvSpPr>
          <p:nvPr>
            <p:ph type="title"/>
          </p:nvPr>
        </p:nvSpPr>
        <p:spPr>
          <a:xfrm>
            <a:off x="704985" y="0"/>
            <a:ext cx="10515600" cy="1325563"/>
          </a:xfrm>
        </p:spPr>
        <p:txBody>
          <a:bodyPr>
            <a:normAutofit/>
          </a:bodyPr>
          <a:lstStyle/>
          <a:p>
            <a:r>
              <a:rPr lang="en-US" b="1" dirty="0">
                <a:solidFill>
                  <a:srgbClr val="002060"/>
                </a:solidFill>
              </a:rPr>
              <a:t>Case Study</a:t>
            </a:r>
          </a:p>
        </p:txBody>
      </p:sp>
      <p:sp>
        <p:nvSpPr>
          <p:cNvPr id="2" name="Content Placeholder 1">
            <a:extLst>
              <a:ext uri="{FF2B5EF4-FFF2-40B4-BE49-F238E27FC236}">
                <a16:creationId xmlns:a16="http://schemas.microsoft.com/office/drawing/2014/main" id="{1582AC36-BB09-D83F-9B96-9C5888E02289}"/>
              </a:ext>
            </a:extLst>
          </p:cNvPr>
          <p:cNvSpPr>
            <a:spLocks noGrp="1"/>
          </p:cNvSpPr>
          <p:nvPr>
            <p:ph idx="4294967295"/>
          </p:nvPr>
        </p:nvSpPr>
        <p:spPr>
          <a:xfrm>
            <a:off x="0" y="1243013"/>
            <a:ext cx="6486525" cy="3844925"/>
          </a:xfrm>
        </p:spPr>
        <p:txBody>
          <a:bodyPr>
            <a:noAutofit/>
          </a:bodyPr>
          <a:lstStyle/>
          <a:p>
            <a:pPr>
              <a:spcBef>
                <a:spcPts val="0"/>
              </a:spcBef>
              <a:spcAft>
                <a:spcPts val="1600"/>
              </a:spcAft>
              <a:buClr>
                <a:srgbClr val="002060"/>
              </a:buClr>
            </a:pPr>
            <a:r>
              <a:rPr lang="en-US" sz="2133" dirty="0">
                <a:solidFill>
                  <a:srgbClr val="002060"/>
                </a:solidFill>
              </a:rPr>
              <a:t>Dr. Merlot is an Ob/Gyn who was called in to attend a delivery 12:30 AM.</a:t>
            </a:r>
          </a:p>
          <a:p>
            <a:pPr>
              <a:spcBef>
                <a:spcPts val="0"/>
              </a:spcBef>
              <a:spcAft>
                <a:spcPts val="1600"/>
              </a:spcAft>
              <a:buClr>
                <a:srgbClr val="002060"/>
              </a:buClr>
            </a:pPr>
            <a:r>
              <a:rPr lang="en-US" sz="2133" dirty="0">
                <a:solidFill>
                  <a:srgbClr val="002060"/>
                </a:solidFill>
              </a:rPr>
              <a:t>She made inappropriate comments to the patient; was loud and boisterous; had slurred speech; gave orders that did not match what she entered in the EMR.</a:t>
            </a:r>
          </a:p>
          <a:p>
            <a:pPr>
              <a:spcBef>
                <a:spcPts val="0"/>
              </a:spcBef>
              <a:spcAft>
                <a:spcPts val="1600"/>
              </a:spcAft>
              <a:buClr>
                <a:srgbClr val="002060"/>
              </a:buClr>
            </a:pPr>
            <a:r>
              <a:rPr lang="en-US" sz="2133" dirty="0">
                <a:solidFill>
                  <a:srgbClr val="002060"/>
                </a:solidFill>
              </a:rPr>
              <a:t>When confronted by staff, she admitted she had consumed wine prior to coming to the hospital.</a:t>
            </a:r>
          </a:p>
          <a:p>
            <a:pPr>
              <a:spcBef>
                <a:spcPts val="0"/>
              </a:spcBef>
              <a:spcAft>
                <a:spcPts val="1600"/>
              </a:spcAft>
              <a:buClr>
                <a:srgbClr val="002060"/>
              </a:buClr>
            </a:pPr>
            <a:r>
              <a:rPr lang="en-US" sz="2133" dirty="0">
                <a:solidFill>
                  <a:srgbClr val="002060"/>
                </a:solidFill>
              </a:rPr>
              <a:t>She was suspended and entered a recover program.</a:t>
            </a:r>
          </a:p>
          <a:p>
            <a:pPr>
              <a:spcBef>
                <a:spcPts val="0"/>
              </a:spcBef>
              <a:spcAft>
                <a:spcPts val="1600"/>
              </a:spcAft>
              <a:buClr>
                <a:srgbClr val="002060"/>
              </a:buClr>
            </a:pPr>
            <a:r>
              <a:rPr lang="en-US" sz="2133" dirty="0">
                <a:solidFill>
                  <a:srgbClr val="002060"/>
                </a:solidFill>
              </a:rPr>
              <a:t>After 6 months, she was cleared by the Physician Health Program to resume practice and will remain under their monitoring. </a:t>
            </a:r>
          </a:p>
          <a:p>
            <a:pPr>
              <a:spcBef>
                <a:spcPts val="0"/>
              </a:spcBef>
              <a:spcAft>
                <a:spcPts val="1600"/>
              </a:spcAft>
              <a:buClr>
                <a:srgbClr val="002060"/>
              </a:buClr>
            </a:pPr>
            <a:r>
              <a:rPr lang="en-US" sz="2000" dirty="0">
                <a:solidFill>
                  <a:srgbClr val="002060"/>
                </a:solidFill>
              </a:rPr>
              <a:t>The hospital requested that she successfully complete an ethics remediation seminar as a condition of her return to practice.</a:t>
            </a:r>
          </a:p>
        </p:txBody>
      </p:sp>
      <p:pic>
        <p:nvPicPr>
          <p:cNvPr id="4" name="Picture 3" descr="A nurse in a hospital hallway&#10;&#10;Description automatically generated">
            <a:extLst>
              <a:ext uri="{FF2B5EF4-FFF2-40B4-BE49-F238E27FC236}">
                <a16:creationId xmlns:a16="http://schemas.microsoft.com/office/drawing/2014/main" id="{8141C819-007A-37CE-4FE5-9DB7F5B13D25}"/>
              </a:ext>
            </a:extLst>
          </p:cNvPr>
          <p:cNvPicPr>
            <a:picLocks noChangeAspect="1"/>
          </p:cNvPicPr>
          <p:nvPr/>
        </p:nvPicPr>
        <p:blipFill rotWithShape="1">
          <a:blip r:embed="rId3"/>
          <a:srcRect l="41963"/>
          <a:stretch/>
        </p:blipFill>
        <p:spPr>
          <a:xfrm>
            <a:off x="6229216" y="13"/>
            <a:ext cx="5962785" cy="685798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295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D2925-446D-3950-9FD4-D952A8523A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EFA8D7-107E-418D-B1D4-E54320770CEC}"/>
              </a:ext>
            </a:extLst>
          </p:cNvPr>
          <p:cNvSpPr>
            <a:spLocks noGrp="1"/>
          </p:cNvSpPr>
          <p:nvPr>
            <p:ph type="title"/>
          </p:nvPr>
        </p:nvSpPr>
        <p:spPr>
          <a:xfrm>
            <a:off x="366251" y="62705"/>
            <a:ext cx="10515600" cy="1325563"/>
          </a:xfrm>
        </p:spPr>
        <p:txBody>
          <a:bodyPr>
            <a:normAutofit/>
          </a:bodyPr>
          <a:lstStyle/>
          <a:p>
            <a:r>
              <a:rPr lang="en-US" b="1" dirty="0">
                <a:solidFill>
                  <a:srgbClr val="002060"/>
                </a:solidFill>
              </a:rPr>
              <a:t>Case Study</a:t>
            </a:r>
          </a:p>
        </p:txBody>
      </p:sp>
      <p:sp>
        <p:nvSpPr>
          <p:cNvPr id="2" name="Content Placeholder 1">
            <a:extLst>
              <a:ext uri="{FF2B5EF4-FFF2-40B4-BE49-F238E27FC236}">
                <a16:creationId xmlns:a16="http://schemas.microsoft.com/office/drawing/2014/main" id="{D8DFD325-80E1-F543-8C55-A218B51A82E9}"/>
              </a:ext>
            </a:extLst>
          </p:cNvPr>
          <p:cNvSpPr>
            <a:spLocks noGrp="1"/>
          </p:cNvSpPr>
          <p:nvPr>
            <p:ph idx="4294967295"/>
          </p:nvPr>
        </p:nvSpPr>
        <p:spPr>
          <a:xfrm>
            <a:off x="176981" y="1450960"/>
            <a:ext cx="7437438" cy="5037138"/>
          </a:xfrm>
        </p:spPr>
        <p:txBody>
          <a:bodyPr>
            <a:noAutofit/>
          </a:bodyPr>
          <a:lstStyle/>
          <a:p>
            <a:pPr marL="0" indent="0">
              <a:buClr>
                <a:schemeClr val="accent1">
                  <a:lumMod val="50000"/>
                </a:schemeClr>
              </a:buClr>
              <a:buNone/>
            </a:pPr>
            <a:r>
              <a:rPr lang="en-US" sz="3200" i="1" dirty="0">
                <a:solidFill>
                  <a:schemeClr val="accent3">
                    <a:lumMod val="75000"/>
                  </a:schemeClr>
                </a:solidFill>
              </a:rPr>
              <a:t>Final Essay</a:t>
            </a:r>
            <a:endParaRPr lang="en-US" sz="3200" i="1" dirty="0">
              <a:solidFill>
                <a:schemeClr val="accent3">
                  <a:lumMod val="75000"/>
                </a:schemeClr>
              </a:solidFill>
              <a:latin typeface="Calibri" panose="020F0502020204030204" pitchFamily="34" charset="0"/>
            </a:endParaRPr>
          </a:p>
          <a:p>
            <a:pPr marL="0" indent="0" algn="l">
              <a:spcBef>
                <a:spcPts val="1200"/>
              </a:spcBef>
              <a:buClr>
                <a:srgbClr val="002060"/>
              </a:buClr>
              <a:buNone/>
            </a:pPr>
            <a:r>
              <a:rPr lang="en-US" sz="2133" dirty="0">
                <a:solidFill>
                  <a:srgbClr val="002060"/>
                </a:solidFill>
                <a:latin typeface="Calibri" panose="020F0502020204030204" pitchFamily="34" charset="0"/>
              </a:rPr>
              <a:t>“I was accused of unprofessional conduct posing a serious risk to patient safety and failure to take responsibility or accountability for the amount of alcohol imbibed.” </a:t>
            </a:r>
          </a:p>
          <a:p>
            <a:pPr marL="0" indent="0">
              <a:spcBef>
                <a:spcPts val="1200"/>
              </a:spcBef>
              <a:buClr>
                <a:srgbClr val="002060"/>
              </a:buClr>
              <a:buNone/>
            </a:pPr>
            <a:r>
              <a:rPr lang="en-US" sz="2133" dirty="0">
                <a:solidFill>
                  <a:srgbClr val="002060"/>
                </a:solidFill>
                <a:latin typeface="Calibri" panose="020F0502020204030204" pitchFamily="34" charset="0"/>
              </a:rPr>
              <a:t>“Were the allegations brought against me correct and just? Absolutely. Attending the Seminar helped me realize how many ethical violations I had committed.”</a:t>
            </a:r>
          </a:p>
          <a:p>
            <a:pPr marL="0" indent="0">
              <a:spcBef>
                <a:spcPts val="1200"/>
              </a:spcBef>
              <a:buClr>
                <a:srgbClr val="002060"/>
              </a:buClr>
              <a:buNone/>
            </a:pPr>
            <a:r>
              <a:rPr lang="en-US" sz="2133" dirty="0">
                <a:solidFill>
                  <a:srgbClr val="002060"/>
                </a:solidFill>
                <a:latin typeface="Calibri" panose="020F0502020204030204" pitchFamily="34" charset="0"/>
              </a:rPr>
              <a:t>“I am once again humbled at the risks I took to my patient but also to the integrity of myself and my profession.” </a:t>
            </a:r>
          </a:p>
          <a:p>
            <a:pPr marL="0" indent="0">
              <a:spcBef>
                <a:spcPts val="1200"/>
              </a:spcBef>
              <a:buClr>
                <a:srgbClr val="002060"/>
              </a:buClr>
              <a:buNone/>
            </a:pPr>
            <a:r>
              <a:rPr lang="en-US" sz="2133" dirty="0">
                <a:solidFill>
                  <a:srgbClr val="002060"/>
                </a:solidFill>
                <a:latin typeface="Calibri" panose="020F0502020204030204" pitchFamily="34" charset="0"/>
              </a:rPr>
              <a:t>“During the course, I felt I was taking a step back in my recovery, but further reflection makes me realize that as painful as it was, I did make those steps forward in order for me to recognize the full impact of my mistakes.”</a:t>
            </a:r>
          </a:p>
        </p:txBody>
      </p:sp>
      <p:pic>
        <p:nvPicPr>
          <p:cNvPr id="4" name="Picture 3" descr="A nurse in a hospital hallway&#10;&#10;Description automatically generated">
            <a:extLst>
              <a:ext uri="{FF2B5EF4-FFF2-40B4-BE49-F238E27FC236}">
                <a16:creationId xmlns:a16="http://schemas.microsoft.com/office/drawing/2014/main" id="{94B75EF1-0809-D7A5-6279-EC2BF41CF596}"/>
              </a:ext>
            </a:extLst>
          </p:cNvPr>
          <p:cNvPicPr>
            <a:picLocks noChangeAspect="1"/>
          </p:cNvPicPr>
          <p:nvPr/>
        </p:nvPicPr>
        <p:blipFill rotWithShape="1">
          <a:blip r:embed="rId3"/>
          <a:srcRect l="53786" r="37"/>
          <a:stretch/>
        </p:blipFill>
        <p:spPr>
          <a:xfrm>
            <a:off x="7694638" y="13"/>
            <a:ext cx="4493716" cy="685798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4822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23B14-8CE1-4C50-026A-27427AD993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62A497-B8B7-996F-5A4B-3532EDB74DAD}"/>
              </a:ext>
            </a:extLst>
          </p:cNvPr>
          <p:cNvSpPr>
            <a:spLocks noGrp="1"/>
          </p:cNvSpPr>
          <p:nvPr>
            <p:ph type="title"/>
          </p:nvPr>
        </p:nvSpPr>
        <p:spPr>
          <a:xfrm>
            <a:off x="730045" y="0"/>
            <a:ext cx="10515600" cy="1325563"/>
          </a:xfrm>
        </p:spPr>
        <p:txBody>
          <a:bodyPr>
            <a:normAutofit/>
          </a:bodyPr>
          <a:lstStyle/>
          <a:p>
            <a:r>
              <a:rPr lang="en-US" b="1" dirty="0">
                <a:solidFill>
                  <a:srgbClr val="002060"/>
                </a:solidFill>
              </a:rPr>
              <a:t>Case Study</a:t>
            </a:r>
          </a:p>
        </p:txBody>
      </p:sp>
      <p:sp>
        <p:nvSpPr>
          <p:cNvPr id="2" name="Content Placeholder 1">
            <a:extLst>
              <a:ext uri="{FF2B5EF4-FFF2-40B4-BE49-F238E27FC236}">
                <a16:creationId xmlns:a16="http://schemas.microsoft.com/office/drawing/2014/main" id="{7734D703-9E22-F782-E555-864F03E29A76}"/>
              </a:ext>
            </a:extLst>
          </p:cNvPr>
          <p:cNvSpPr>
            <a:spLocks noGrp="1"/>
          </p:cNvSpPr>
          <p:nvPr>
            <p:ph idx="4294967295"/>
          </p:nvPr>
        </p:nvSpPr>
        <p:spPr>
          <a:xfrm>
            <a:off x="147484" y="1325563"/>
            <a:ext cx="7437438" cy="3843338"/>
          </a:xfrm>
        </p:spPr>
        <p:txBody>
          <a:bodyPr>
            <a:noAutofit/>
          </a:bodyPr>
          <a:lstStyle/>
          <a:p>
            <a:pPr marL="0" indent="0">
              <a:buClr>
                <a:schemeClr val="accent1">
                  <a:lumMod val="50000"/>
                </a:schemeClr>
              </a:buClr>
              <a:buNone/>
            </a:pPr>
            <a:r>
              <a:rPr lang="en-US" sz="3200" i="1" dirty="0">
                <a:solidFill>
                  <a:schemeClr val="accent3">
                    <a:lumMod val="75000"/>
                  </a:schemeClr>
                </a:solidFill>
              </a:rPr>
              <a:t>Final Essay</a:t>
            </a:r>
            <a:endParaRPr lang="en-US" sz="3200" i="1" dirty="0">
              <a:solidFill>
                <a:schemeClr val="accent3">
                  <a:lumMod val="75000"/>
                </a:schemeClr>
              </a:solidFill>
              <a:latin typeface="Calibri" panose="020F0502020204030204" pitchFamily="34" charset="0"/>
            </a:endParaRPr>
          </a:p>
          <a:p>
            <a:pPr marL="0" indent="0" algn="l">
              <a:spcBef>
                <a:spcPts val="1200"/>
              </a:spcBef>
              <a:buClr>
                <a:srgbClr val="002060"/>
              </a:buClr>
              <a:buNone/>
            </a:pPr>
            <a:r>
              <a:rPr lang="en-US" sz="2133" dirty="0">
                <a:solidFill>
                  <a:srgbClr val="002060"/>
                </a:solidFill>
                <a:latin typeface="Calibri" panose="020F0502020204030204" pitchFamily="34" charset="0"/>
              </a:rPr>
              <a:t>“I was accused of unprofessional conduct posing a serious risk to patient safety and failure to take responsibility or accountability for the amount of alcohol imbibed.” </a:t>
            </a:r>
          </a:p>
          <a:p>
            <a:pPr marL="0" indent="0">
              <a:spcBef>
                <a:spcPts val="1200"/>
              </a:spcBef>
              <a:buClr>
                <a:srgbClr val="002060"/>
              </a:buClr>
              <a:buNone/>
            </a:pPr>
            <a:r>
              <a:rPr lang="en-US" sz="2133" dirty="0">
                <a:solidFill>
                  <a:srgbClr val="002060"/>
                </a:solidFill>
                <a:latin typeface="Calibri" panose="020F0502020204030204" pitchFamily="34" charset="0"/>
              </a:rPr>
              <a:t>“Were the allegations brought against me correct and just? Absolutely. Attending the Seminar helped me realize how many ethical violations I had committed.”</a:t>
            </a:r>
          </a:p>
          <a:p>
            <a:pPr marL="0" indent="0">
              <a:spcBef>
                <a:spcPts val="1200"/>
              </a:spcBef>
              <a:buClr>
                <a:srgbClr val="002060"/>
              </a:buClr>
              <a:buNone/>
            </a:pPr>
            <a:r>
              <a:rPr lang="en-US" sz="2133" dirty="0">
                <a:solidFill>
                  <a:srgbClr val="002060"/>
                </a:solidFill>
                <a:latin typeface="Calibri" panose="020F0502020204030204" pitchFamily="34" charset="0"/>
              </a:rPr>
              <a:t>“Through this class, I now realize that my process of recovery will be on going for some time. I am once again humbled at the risks I took to both my patient but also to the integrity of myself and my profession.” </a:t>
            </a:r>
          </a:p>
          <a:p>
            <a:pPr marL="0" indent="0">
              <a:spcBef>
                <a:spcPts val="1200"/>
              </a:spcBef>
              <a:buClr>
                <a:srgbClr val="002060"/>
              </a:buClr>
              <a:buNone/>
            </a:pPr>
            <a:r>
              <a:rPr lang="en-US" sz="2133" dirty="0">
                <a:solidFill>
                  <a:srgbClr val="002060"/>
                </a:solidFill>
                <a:latin typeface="Calibri" panose="020F0502020204030204" pitchFamily="34" charset="0"/>
              </a:rPr>
              <a:t>“During the course I felt I was taking a step back in my recovery, but further reflection makes me realize that as painful as it was, I did make those steps forward in order for me to recognize the full impact of my mistakes.”</a:t>
            </a:r>
          </a:p>
        </p:txBody>
      </p:sp>
      <p:pic>
        <p:nvPicPr>
          <p:cNvPr id="4" name="Picture 3" descr="A nurse in a hospital hallway&#10;&#10;Description automatically generated">
            <a:extLst>
              <a:ext uri="{FF2B5EF4-FFF2-40B4-BE49-F238E27FC236}">
                <a16:creationId xmlns:a16="http://schemas.microsoft.com/office/drawing/2014/main" id="{16758425-039F-D839-BB44-4A7DFC082F75}"/>
              </a:ext>
            </a:extLst>
          </p:cNvPr>
          <p:cNvPicPr>
            <a:picLocks noChangeAspect="1"/>
          </p:cNvPicPr>
          <p:nvPr/>
        </p:nvPicPr>
        <p:blipFill rotWithShape="1">
          <a:blip r:embed="rId3"/>
          <a:srcRect l="53786" r="37"/>
          <a:stretch/>
        </p:blipFill>
        <p:spPr>
          <a:xfrm>
            <a:off x="7694638" y="13"/>
            <a:ext cx="4493716" cy="685798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8B6B3ECA-E018-F3CD-A7C5-20CE1D53DDB7}"/>
              </a:ext>
            </a:extLst>
          </p:cNvPr>
          <p:cNvSpPr txBox="1"/>
          <p:nvPr/>
        </p:nvSpPr>
        <p:spPr>
          <a:xfrm rot="20444687">
            <a:off x="1079901" y="2777267"/>
            <a:ext cx="5792503" cy="18978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733" b="0" i="0" u="none" strike="noStrike" kern="1200" cap="none" spc="0" normalizeH="0" baseline="0" noProof="0" dirty="0">
                <a:ln>
                  <a:noFill/>
                </a:ln>
                <a:solidFill>
                  <a:srgbClr val="00642D"/>
                </a:solidFill>
                <a:effectLst/>
                <a:uLnTx/>
                <a:uFillTx/>
                <a:latin typeface="Arial" panose="020B0604020202020204"/>
                <a:ea typeface="+mn-ea"/>
                <a:cs typeface="+mn-cs"/>
              </a:rPr>
              <a:t>PASS</a:t>
            </a:r>
          </a:p>
        </p:txBody>
      </p:sp>
    </p:spTree>
    <p:extLst>
      <p:ext uri="{BB962C8B-B14F-4D97-AF65-F5344CB8AC3E}">
        <p14:creationId xmlns:p14="http://schemas.microsoft.com/office/powerpoint/2010/main" val="251014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FEAF1-B7A2-AE43-974D-6A1A4394FF2A}"/>
              </a:ext>
            </a:extLst>
          </p:cNvPr>
          <p:cNvSpPr>
            <a:spLocks noGrp="1"/>
          </p:cNvSpPr>
          <p:nvPr>
            <p:ph type="title"/>
          </p:nvPr>
        </p:nvSpPr>
        <p:spPr>
          <a:xfrm>
            <a:off x="838200" y="681037"/>
            <a:ext cx="10515600" cy="947109"/>
          </a:xfrm>
        </p:spPr>
        <p:txBody>
          <a:bodyPr>
            <a:normAutofit fontScale="90000"/>
          </a:bodyPr>
          <a:lstStyle/>
          <a:p>
            <a:r>
              <a:rPr lang="en-US" dirty="0">
                <a:solidFill>
                  <a:srgbClr val="0070C0"/>
                </a:solidFill>
              </a:rPr>
              <a:t>Improving Inter-Professional Communication:</a:t>
            </a:r>
            <a:br>
              <a:rPr lang="en-US" dirty="0">
                <a:solidFill>
                  <a:srgbClr val="0070C0"/>
                </a:solidFill>
              </a:rPr>
            </a:br>
            <a:r>
              <a:rPr lang="en-US" sz="3600" i="1" dirty="0">
                <a:solidFill>
                  <a:srgbClr val="0070C0"/>
                </a:solidFill>
                <a:latin typeface="Avenir Book"/>
                <a:cs typeface="Calibri Light"/>
                <a:sym typeface="Calibri Light"/>
              </a:rPr>
              <a:t>Working Effectively in Medical Teams</a:t>
            </a:r>
            <a:endParaRPr lang="en-US" i="1" dirty="0">
              <a:latin typeface="Avenir Book"/>
            </a:endParaRPr>
          </a:p>
        </p:txBody>
      </p:sp>
      <p:sp>
        <p:nvSpPr>
          <p:cNvPr id="2" name="TextBox 1"/>
          <p:cNvSpPr txBox="1"/>
          <p:nvPr/>
        </p:nvSpPr>
        <p:spPr>
          <a:xfrm>
            <a:off x="2173301" y="5555130"/>
            <a:ext cx="7845397" cy="769441"/>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Calibri" panose="020F0502020204030204"/>
                <a:ea typeface="+mn-ea"/>
                <a:cs typeface="+mn-cs"/>
              </a:rPr>
              <a:t>“This program was life-changing for our orthopedic surgeon”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chemeClr val="bg1"/>
                </a:solidFill>
                <a:effectLst/>
                <a:uLnTx/>
                <a:uFillTx/>
                <a:latin typeface="Calibri" panose="020F0502020204030204"/>
                <a:ea typeface="+mn-ea"/>
                <a:cs typeface="+mn-cs"/>
              </a:rPr>
              <a:t>Recent feedback from a Chief Medical Officer</a:t>
            </a:r>
          </a:p>
        </p:txBody>
      </p:sp>
      <p:sp>
        <p:nvSpPr>
          <p:cNvPr id="7" name="TextBox 6">
            <a:extLst>
              <a:ext uri="{FF2B5EF4-FFF2-40B4-BE49-F238E27FC236}">
                <a16:creationId xmlns:a16="http://schemas.microsoft.com/office/drawing/2014/main" id="{7D445A7B-46EE-4A06-6240-8CADE22571A4}"/>
              </a:ext>
            </a:extLst>
          </p:cNvPr>
          <p:cNvSpPr txBox="1"/>
          <p:nvPr/>
        </p:nvSpPr>
        <p:spPr>
          <a:xfrm>
            <a:off x="1066800" y="1855275"/>
            <a:ext cx="10610850" cy="3339376"/>
          </a:xfrm>
          <a:prstGeom prst="rect">
            <a:avLst/>
          </a:prstGeom>
          <a:noFill/>
        </p:spPr>
        <p:txBody>
          <a:bodyPr wrap="square">
            <a:spAutoFit/>
          </a:bodyPr>
          <a:lstStyle/>
          <a:p>
            <a:r>
              <a:rPr lang="en-US" sz="2800" b="1" dirty="0">
                <a:solidFill>
                  <a:srgbClr val="002060"/>
                </a:solidFill>
              </a:rPr>
              <a:t>Real-life situations leading to enrollment in seminar:</a:t>
            </a:r>
          </a:p>
          <a:p>
            <a:pPr lvl="1">
              <a:spcAft>
                <a:spcPts val="600"/>
              </a:spcAft>
            </a:pPr>
            <a:r>
              <a:rPr lang="en-US" sz="2800" dirty="0"/>
              <a:t>“Belittling, demeaning or unfairly critical comments”</a:t>
            </a:r>
          </a:p>
          <a:p>
            <a:pPr lvl="1">
              <a:spcAft>
                <a:spcPts val="600"/>
              </a:spcAft>
            </a:pPr>
            <a:r>
              <a:rPr lang="en-US" sz="2800" dirty="0"/>
              <a:t>“Yells at residents in front of patients, ‘makes them feel inept’” </a:t>
            </a:r>
          </a:p>
          <a:p>
            <a:pPr lvl="1">
              <a:spcAft>
                <a:spcPts val="600"/>
              </a:spcAft>
            </a:pPr>
            <a:r>
              <a:rPr lang="en-US" sz="2800" dirty="0"/>
              <a:t>“Gender-charged comments and comments viewed as racially insensitive” </a:t>
            </a:r>
          </a:p>
          <a:p>
            <a:pPr lvl="1">
              <a:spcAft>
                <a:spcPts val="600"/>
              </a:spcAft>
            </a:pPr>
            <a:r>
              <a:rPr lang="en-US" sz="2800" dirty="0"/>
              <a:t>“Communications were ‘intimidating’, ‘bullying’, ‘harassing’, ‘belittling’, ‘condescending’, ‘nasty”</a:t>
            </a:r>
          </a:p>
        </p:txBody>
      </p:sp>
    </p:spTree>
    <p:extLst>
      <p:ext uri="{BB962C8B-B14F-4D97-AF65-F5344CB8AC3E}">
        <p14:creationId xmlns:p14="http://schemas.microsoft.com/office/powerpoint/2010/main" val="152448729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062" y="1152525"/>
            <a:ext cx="11191875" cy="5492750"/>
          </a:xfrm>
        </p:spPr>
        <p:txBody>
          <a:bodyPr>
            <a:normAutofit fontScale="70000" lnSpcReduction="20000"/>
          </a:bodyPr>
          <a:lstStyle/>
          <a:p>
            <a:pPr>
              <a:spcBef>
                <a:spcPts val="1800"/>
              </a:spcBef>
            </a:pPr>
            <a:r>
              <a:rPr lang="en-US" dirty="0"/>
              <a:t>2.5-day course; 12 participants with 3 faculty per session</a:t>
            </a:r>
          </a:p>
          <a:p>
            <a:pPr>
              <a:spcBef>
                <a:spcPts val="1800"/>
              </a:spcBef>
              <a:spcAft>
                <a:spcPts val="1600"/>
              </a:spcAft>
            </a:pPr>
            <a:r>
              <a:rPr lang="en-US" dirty="0"/>
              <a:t>Provides awareness raising, education and skill-building needed to employ professional and effective communication and to support sustained behavior change</a:t>
            </a:r>
          </a:p>
          <a:p>
            <a:pPr fontAlgn="base">
              <a:spcBef>
                <a:spcPts val="600"/>
              </a:spcBef>
            </a:pPr>
            <a:r>
              <a:rPr lang="en-US" dirty="0"/>
              <a:t>Helps participant address issues such as</a:t>
            </a:r>
          </a:p>
          <a:p>
            <a:pPr lvl="1" fontAlgn="base"/>
            <a:r>
              <a:rPr lang="en-US" sz="2800" dirty="0"/>
              <a:t>Owning their behavior/personal accountability</a:t>
            </a:r>
          </a:p>
          <a:p>
            <a:pPr lvl="1" fontAlgn="base"/>
            <a:r>
              <a:rPr lang="en-US" sz="2800" dirty="0"/>
              <a:t>Recognizing individual behavior/communication styles and impact on teams</a:t>
            </a:r>
          </a:p>
          <a:p>
            <a:pPr lvl="1" fontAlgn="base"/>
            <a:r>
              <a:rPr lang="en-US" sz="2800" dirty="0"/>
              <a:t>Improving communication techniques</a:t>
            </a:r>
          </a:p>
          <a:p>
            <a:pPr lvl="1" fontAlgn="base"/>
            <a:r>
              <a:rPr lang="en-US" sz="2800" dirty="0"/>
              <a:t>Understanding emotional intelligence</a:t>
            </a:r>
          </a:p>
          <a:p>
            <a:pPr lvl="1" fontAlgn="base"/>
            <a:r>
              <a:rPr lang="en-US" sz="2800" dirty="0"/>
              <a:t>Using more effective strategies to manage stress </a:t>
            </a:r>
          </a:p>
          <a:p>
            <a:pPr lvl="1" fontAlgn="base"/>
            <a:r>
              <a:rPr lang="en-US" sz="2800" dirty="0"/>
              <a:t>Increasing resiliency and improving tolerance for frustration</a:t>
            </a:r>
          </a:p>
          <a:p>
            <a:pPr lvl="1" fontAlgn="base"/>
            <a:r>
              <a:rPr lang="en-US" sz="2800" dirty="0"/>
              <a:t>Repairing damaged relationships</a:t>
            </a:r>
            <a:endParaRPr lang="en-US" dirty="0"/>
          </a:p>
          <a:p>
            <a:pPr fontAlgn="base">
              <a:spcBef>
                <a:spcPts val="1800"/>
              </a:spcBef>
            </a:pPr>
            <a:r>
              <a:rPr lang="en-US" dirty="0"/>
              <a:t>Participants create Action Plan for Sustained Change with faculty input</a:t>
            </a:r>
          </a:p>
          <a:p>
            <a:pPr fontAlgn="base">
              <a:spcBef>
                <a:spcPts val="1800"/>
              </a:spcBef>
            </a:pPr>
            <a:r>
              <a:rPr lang="en-US" dirty="0"/>
              <a:t>Faculty provide report on participation and recommendations - </a:t>
            </a:r>
            <a:r>
              <a:rPr lang="en-US" i="1" dirty="0"/>
              <a:t>signed release to share with Committee</a:t>
            </a:r>
          </a:p>
          <a:p>
            <a:pPr fontAlgn="base">
              <a:spcBef>
                <a:spcPts val="1800"/>
              </a:spcBef>
            </a:pPr>
            <a:r>
              <a:rPr lang="en-US" sz="3100" i="1" dirty="0"/>
              <a:t>Recommend 6-session follow-up program – separate enrollment and fee</a:t>
            </a:r>
          </a:p>
          <a:p>
            <a:pPr lvl="1" fontAlgn="base">
              <a:spcBef>
                <a:spcPts val="600"/>
              </a:spcBef>
            </a:pPr>
            <a:r>
              <a:rPr lang="en-US" sz="2800" dirty="0">
                <a:latin typeface="Calibri" panose="020F0502020204030204"/>
              </a:rPr>
              <a:t>Faculty member serves as an accountability partner to provide on-going feedback, coaching and support to help achieve meaningful improvement in communication and team interactions</a:t>
            </a:r>
          </a:p>
          <a:p>
            <a:pPr fontAlgn="base">
              <a:spcBef>
                <a:spcPts val="1800"/>
              </a:spcBef>
            </a:pPr>
            <a:endParaRPr lang="en-US" sz="3100" i="1" dirty="0"/>
          </a:p>
        </p:txBody>
      </p:sp>
      <p:sp>
        <p:nvSpPr>
          <p:cNvPr id="3" name="Title 2"/>
          <p:cNvSpPr>
            <a:spLocks noGrp="1"/>
          </p:cNvSpPr>
          <p:nvPr>
            <p:ph type="title"/>
          </p:nvPr>
        </p:nvSpPr>
        <p:spPr>
          <a:xfrm>
            <a:off x="695325" y="146051"/>
            <a:ext cx="10658475" cy="882650"/>
          </a:xfrm>
        </p:spPr>
        <p:txBody>
          <a:bodyPr>
            <a:normAutofit fontScale="90000"/>
          </a:bodyPr>
          <a:lstStyle/>
          <a:p>
            <a:r>
              <a:rPr lang="en-US" dirty="0">
                <a:solidFill>
                  <a:srgbClr val="0070C0"/>
                </a:solidFill>
              </a:rPr>
              <a:t>Improving Inter-Professional Communication:</a:t>
            </a:r>
            <a:br>
              <a:rPr lang="en-US" dirty="0">
                <a:solidFill>
                  <a:srgbClr val="0070C0"/>
                </a:solidFill>
              </a:rPr>
            </a:br>
            <a:r>
              <a:rPr lang="en-US" sz="2800" i="1" dirty="0">
                <a:solidFill>
                  <a:srgbClr val="0070C0"/>
                </a:solidFill>
                <a:latin typeface="Avenir Book"/>
                <a:cs typeface="Calibri Light"/>
                <a:sym typeface="Calibri Light"/>
              </a:rPr>
              <a:t>Working Effectively in Medical Teams</a:t>
            </a:r>
            <a:endParaRPr lang="en-US" sz="2800" dirty="0"/>
          </a:p>
        </p:txBody>
      </p:sp>
    </p:spTree>
    <p:extLst>
      <p:ext uri="{BB962C8B-B14F-4D97-AF65-F5344CB8AC3E}">
        <p14:creationId xmlns:p14="http://schemas.microsoft.com/office/powerpoint/2010/main" val="2520074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rson with stethoscope">
            <a:extLst>
              <a:ext uri="{FF2B5EF4-FFF2-40B4-BE49-F238E27FC236}">
                <a16:creationId xmlns:a16="http://schemas.microsoft.com/office/drawing/2014/main" id="{28DCCBED-C6E4-6879-E79E-559E2DC882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73" t="-1" r="26330" b="-1"/>
          <a:stretch/>
        </p:blipFill>
        <p:spPr>
          <a:xfrm>
            <a:off x="68826" y="0"/>
            <a:ext cx="6381135"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18D622-580D-3872-BFE5-B0C50432DB7A}"/>
              </a:ext>
            </a:extLst>
          </p:cNvPr>
          <p:cNvSpPr>
            <a:spLocks noGrp="1"/>
          </p:cNvSpPr>
          <p:nvPr>
            <p:ph type="title"/>
          </p:nvPr>
        </p:nvSpPr>
        <p:spPr>
          <a:xfrm>
            <a:off x="7522085" y="98425"/>
            <a:ext cx="3822189" cy="911225"/>
          </a:xfrm>
        </p:spPr>
        <p:txBody>
          <a:bodyPr vert="horz" lIns="91440" tIns="45720" rIns="91440" bIns="45720" rtlCol="0" anchor="ctr">
            <a:normAutofit/>
          </a:bodyPr>
          <a:lstStyle/>
          <a:p>
            <a:pPr defTabSz="914400"/>
            <a:r>
              <a:rPr lang="en-US" sz="4000" dirty="0"/>
              <a:t>Case Study</a:t>
            </a:r>
          </a:p>
        </p:txBody>
      </p:sp>
      <p:sp>
        <p:nvSpPr>
          <p:cNvPr id="4" name="TextBox 3">
            <a:extLst>
              <a:ext uri="{FF2B5EF4-FFF2-40B4-BE49-F238E27FC236}">
                <a16:creationId xmlns:a16="http://schemas.microsoft.com/office/drawing/2014/main" id="{480AEE2C-C0E3-2ECD-92FA-78EB5AA5891E}"/>
              </a:ext>
            </a:extLst>
          </p:cNvPr>
          <p:cNvSpPr txBox="1"/>
          <p:nvPr/>
        </p:nvSpPr>
        <p:spPr>
          <a:xfrm>
            <a:off x="6747413" y="1209676"/>
            <a:ext cx="5179116" cy="5648314"/>
          </a:xfrm>
          <a:prstGeom prst="rect">
            <a:avLst/>
          </a:prstGeom>
        </p:spPr>
        <p:txBody>
          <a:bodyPr vert="horz" lIns="91440" tIns="45720" rIns="91440" bIns="45720" rtlCol="0">
            <a:normAutofit/>
          </a:bodyPr>
          <a:lstStyle/>
          <a:p>
            <a:pPr marL="285750" indent="-228600">
              <a:lnSpc>
                <a:spcPct val="90000"/>
              </a:lnSpc>
              <a:spcAft>
                <a:spcPts val="600"/>
              </a:spcAft>
              <a:buClr>
                <a:srgbClr val="328FBE"/>
              </a:buClr>
              <a:buFont typeface="Arial" panose="020B0604020202020204" pitchFamily="34" charset="0"/>
              <a:buChar char="•"/>
              <a:defRPr/>
            </a:pPr>
            <a:r>
              <a:rPr lang="en-US" sz="1900" dirty="0"/>
              <a:t>There have been multiple complaints about Dr. DoRight. He berates nurses and colleagues when they are not providing care in the way he thinks is best.</a:t>
            </a:r>
          </a:p>
          <a:p>
            <a:pPr marL="285750" indent="-228600">
              <a:lnSpc>
                <a:spcPct val="90000"/>
              </a:lnSpc>
              <a:spcAft>
                <a:spcPts val="600"/>
              </a:spcAft>
              <a:buClr>
                <a:srgbClr val="328FBE"/>
              </a:buClr>
              <a:buFont typeface="Arial" panose="020B0604020202020204" pitchFamily="34" charset="0"/>
              <a:buChar char="•"/>
              <a:defRPr/>
            </a:pPr>
            <a:r>
              <a:rPr lang="en-US" sz="1900" dirty="0"/>
              <a:t>The complaints are referred to the Citizenship Committee. A Committee Chair sets up a meeting with Dr. DoRight  to relay the concerns.</a:t>
            </a:r>
          </a:p>
          <a:p>
            <a:pPr marL="285750" indent="-228600">
              <a:lnSpc>
                <a:spcPct val="90000"/>
              </a:lnSpc>
              <a:spcAft>
                <a:spcPts val="600"/>
              </a:spcAft>
              <a:buClr>
                <a:srgbClr val="328FBE"/>
              </a:buClr>
              <a:buFont typeface="Arial" panose="020B0604020202020204" pitchFamily="34" charset="0"/>
              <a:buChar char="•"/>
              <a:defRPr/>
            </a:pPr>
            <a:r>
              <a:rPr lang="en-US" sz="1900" dirty="0"/>
              <a:t>Dr. DoRight began by saying that he is always striving to make sure that patients get the best care. He said he would work on improving his communication.</a:t>
            </a:r>
          </a:p>
          <a:p>
            <a:pPr marL="285750" indent="-228600">
              <a:lnSpc>
                <a:spcPct val="90000"/>
              </a:lnSpc>
              <a:spcAft>
                <a:spcPts val="600"/>
              </a:spcAft>
              <a:buClr>
                <a:srgbClr val="328FBE"/>
              </a:buClr>
              <a:buFont typeface="Arial" panose="020B0604020202020204" pitchFamily="34" charset="0"/>
              <a:buChar char="•"/>
              <a:defRPr/>
            </a:pPr>
            <a:r>
              <a:rPr lang="en-US" sz="1900" dirty="0"/>
              <a:t>Over the course of 6 months, the complaints continued.</a:t>
            </a:r>
          </a:p>
          <a:p>
            <a:pPr marL="285750" indent="-228600">
              <a:lnSpc>
                <a:spcPct val="90000"/>
              </a:lnSpc>
              <a:spcAft>
                <a:spcPts val="600"/>
              </a:spcAft>
              <a:buClr>
                <a:srgbClr val="328FBE"/>
              </a:buClr>
              <a:buFont typeface="Arial" panose="020B0604020202020204" pitchFamily="34" charset="0"/>
              <a:buChar char="•"/>
              <a:defRPr/>
            </a:pPr>
            <a:r>
              <a:rPr lang="en-US" sz="1900" dirty="0"/>
              <a:t>The Chair has additional meetings with him to discuss the concerns. Dr. DoRight acknowledges the incidents but does not make sustained changes in his communication.</a:t>
            </a:r>
          </a:p>
        </p:txBody>
      </p:sp>
    </p:spTree>
    <p:extLst>
      <p:ext uri="{BB962C8B-B14F-4D97-AF65-F5344CB8AC3E}">
        <p14:creationId xmlns:p14="http://schemas.microsoft.com/office/powerpoint/2010/main" val="584587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ctangle 19"/>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dirty="0"/>
          </a:p>
        </p:txBody>
      </p:sp>
      <p:sp>
        <p:nvSpPr>
          <p:cNvPr id="363" name="Rectangle 21"/>
          <p:cNvSpPr/>
          <p:nvPr/>
        </p:nvSpPr>
        <p:spPr>
          <a:xfrm flipH="1">
            <a:off x="-2" y="-2"/>
            <a:ext cx="12191999" cy="1590744"/>
          </a:xfrm>
          <a:prstGeom prst="rect">
            <a:avLst/>
          </a:prstGeom>
          <a:gradFill>
            <a:gsLst>
              <a:gs pos="0">
                <a:srgbClr val="000000"/>
              </a:gs>
              <a:gs pos="100000">
                <a:srgbClr val="2E75B6"/>
              </a:gs>
            </a:gsLst>
            <a:lin ang="8400000"/>
          </a:gra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dirty="0"/>
          </a:p>
        </p:txBody>
      </p:sp>
      <p:sp>
        <p:nvSpPr>
          <p:cNvPr id="364" name="Rectangle 23"/>
          <p:cNvSpPr/>
          <p:nvPr/>
        </p:nvSpPr>
        <p:spPr>
          <a:xfrm rot="10800000" flipH="1">
            <a:off x="-4" y="-1"/>
            <a:ext cx="8115308" cy="1590743"/>
          </a:xfrm>
          <a:prstGeom prst="rect">
            <a:avLst/>
          </a:prstGeom>
          <a:gradFill>
            <a:gsLst>
              <a:gs pos="20000">
                <a:schemeClr val="accent1">
                  <a:alpha val="0"/>
                </a:schemeClr>
              </a:gs>
              <a:gs pos="100000">
                <a:srgbClr val="1F4E79">
                  <a:alpha val="55000"/>
                </a:srgbClr>
              </a:gs>
            </a:gsLst>
            <a:lin ang="13800000"/>
          </a:gra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dirty="0"/>
          </a:p>
        </p:txBody>
      </p:sp>
      <p:sp>
        <p:nvSpPr>
          <p:cNvPr id="365" name="Rectangle 25"/>
          <p:cNvSpPr/>
          <p:nvPr/>
        </p:nvSpPr>
        <p:spPr>
          <a:xfrm flipH="1">
            <a:off x="8115299" y="-2"/>
            <a:ext cx="4076699" cy="1590744"/>
          </a:xfrm>
          <a:prstGeom prst="rect">
            <a:avLst/>
          </a:prstGeom>
          <a:gradFill>
            <a:gsLst>
              <a:gs pos="0">
                <a:schemeClr val="accent1">
                  <a:alpha val="66000"/>
                </a:schemeClr>
              </a:gs>
              <a:gs pos="100000">
                <a:srgbClr val="000000">
                  <a:alpha val="30000"/>
                </a:srgbClr>
              </a:gs>
            </a:gsLst>
            <a:lin ang="13200000"/>
          </a:gra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dirty="0"/>
          </a:p>
        </p:txBody>
      </p:sp>
      <p:sp>
        <p:nvSpPr>
          <p:cNvPr id="366" name="Rectangle 27"/>
          <p:cNvSpPr/>
          <p:nvPr/>
        </p:nvSpPr>
        <p:spPr>
          <a:xfrm>
            <a:off x="459354" y="18313"/>
            <a:ext cx="11732646" cy="1597435"/>
          </a:xfrm>
          <a:prstGeom prst="rect">
            <a:avLst/>
          </a:prstGeom>
          <a:gradFill>
            <a:gsLst>
              <a:gs pos="50000">
                <a:srgbClr val="000000">
                  <a:alpha val="0"/>
                </a:srgbClr>
              </a:gs>
              <a:gs pos="99000">
                <a:srgbClr val="1F4E79">
                  <a:alpha val="52000"/>
                </a:srgbClr>
              </a:gs>
            </a:gsLst>
            <a:lin ang="16800000"/>
          </a:gradFill>
          <a:ln w="12700">
            <a:miter lim="400000"/>
          </a:ln>
        </p:spPr>
        <p:txBody>
          <a:bodyPr lIns="45718" tIns="45718" rIns="45718" bIns="45718" anchor="ctr"/>
          <a:lstStyle/>
          <a:p>
            <a:pPr algn="ctr">
              <a:defRPr>
                <a:solidFill>
                  <a:srgbClr val="FFFFFF"/>
                </a:solidFill>
                <a:latin typeface="Calibri"/>
                <a:ea typeface="Calibri"/>
                <a:cs typeface="Calibri"/>
                <a:sym typeface="Calibri"/>
              </a:defRPr>
            </a:pPr>
            <a:endParaRPr lang="en-US" dirty="0"/>
          </a:p>
        </p:txBody>
      </p:sp>
      <p:sp>
        <p:nvSpPr>
          <p:cNvPr id="368" name="Content Placeholder 1"/>
          <p:cNvSpPr txBox="1">
            <a:spLocks noGrp="1"/>
          </p:cNvSpPr>
          <p:nvPr>
            <p:ph idx="1"/>
          </p:nvPr>
        </p:nvSpPr>
        <p:spPr>
          <a:xfrm>
            <a:off x="459350" y="1693751"/>
            <a:ext cx="7655950" cy="4869711"/>
          </a:xfrm>
          <a:prstGeom prst="rect">
            <a:avLst/>
          </a:prstGeom>
        </p:spPr>
        <p:txBody>
          <a:bodyPr anchor="ctr">
            <a:normAutofit fontScale="92500"/>
          </a:bodyPr>
          <a:lstStyle/>
          <a:p>
            <a:pPr>
              <a:spcBef>
                <a:spcPts val="0"/>
              </a:spcBef>
            </a:pPr>
            <a:r>
              <a:rPr dirty="0"/>
              <a:t>Mission-driven 501(c)(3) non-profit </a:t>
            </a:r>
          </a:p>
          <a:p>
            <a:pPr>
              <a:spcBef>
                <a:spcPts val="1200"/>
              </a:spcBef>
            </a:pPr>
            <a:r>
              <a:rPr lang="en-US" dirty="0"/>
              <a:t>Mission is </a:t>
            </a:r>
            <a:r>
              <a:rPr dirty="0"/>
              <a:t>to help clinicians, hospital systems and regulators </a:t>
            </a:r>
            <a:r>
              <a:rPr i="1" u="sng" dirty="0"/>
              <a:t>objectively</a:t>
            </a:r>
            <a:r>
              <a:rPr dirty="0"/>
              <a:t> address performance concerns in clinical competence and other core competencies</a:t>
            </a:r>
            <a:endParaRPr lang="en-US" dirty="0"/>
          </a:p>
          <a:p>
            <a:pPr>
              <a:spcBef>
                <a:spcPts val="1200"/>
              </a:spcBef>
            </a:pPr>
            <a:r>
              <a:rPr lang="en-US" dirty="0"/>
              <a:t>Serving more than 760 clinicians per year from the US and Canada</a:t>
            </a:r>
          </a:p>
          <a:p>
            <a:pPr>
              <a:spcBef>
                <a:spcPts val="1200"/>
              </a:spcBef>
            </a:pPr>
            <a:r>
              <a:rPr lang="en-US" dirty="0"/>
              <a:t>Participants include physicians, PAs, APNs, podiatrists and a wide variety of other clinicians</a:t>
            </a:r>
          </a:p>
          <a:p>
            <a:pPr marL="457200" lvl="1" indent="0">
              <a:spcBef>
                <a:spcPts val="0"/>
              </a:spcBef>
              <a:buNone/>
              <a:defRPr sz="2400" i="1"/>
            </a:pPr>
            <a:endParaRPr lang="en-US" dirty="0"/>
          </a:p>
          <a:p>
            <a:pPr>
              <a:spcBef>
                <a:spcPts val="0"/>
              </a:spcBef>
              <a:defRPr sz="2400" i="1"/>
            </a:pPr>
            <a:r>
              <a:rPr lang="en-US" dirty="0"/>
              <a:t>Receive no funding from licensure fees</a:t>
            </a:r>
          </a:p>
          <a:p>
            <a:pPr marL="0" indent="0" algn="ctr">
              <a:spcBef>
                <a:spcPts val="1200"/>
              </a:spcBef>
              <a:buNone/>
            </a:pPr>
            <a:r>
              <a:rPr lang="en-US" sz="4400" b="1" dirty="0">
                <a:solidFill>
                  <a:schemeClr val="accent1">
                    <a:lumMod val="75000"/>
                  </a:schemeClr>
                </a:solidFill>
                <a:latin typeface="Edwardian Script ITC" panose="030303020407070D0804" pitchFamily="66" charset="0"/>
              </a:rPr>
              <a:t>Thank you for your donations!</a:t>
            </a:r>
          </a:p>
        </p:txBody>
      </p:sp>
      <p:sp>
        <p:nvSpPr>
          <p:cNvPr id="367" name="Title 2"/>
          <p:cNvSpPr txBox="1">
            <a:spLocks noGrp="1"/>
          </p:cNvSpPr>
          <p:nvPr>
            <p:ph type="title"/>
          </p:nvPr>
        </p:nvSpPr>
        <p:spPr>
          <a:xfrm>
            <a:off x="1371598" y="294538"/>
            <a:ext cx="3543303" cy="1033669"/>
          </a:xfrm>
          <a:prstGeom prst="rect">
            <a:avLst/>
          </a:prstGeom>
        </p:spPr>
        <p:txBody>
          <a:bodyPr/>
          <a:lstStyle>
            <a:lvl1pPr>
              <a:defRPr>
                <a:solidFill>
                  <a:srgbClr val="FFFFFF"/>
                </a:solidFill>
              </a:defRPr>
            </a:lvl1pPr>
          </a:lstStyle>
          <a:p>
            <a:r>
              <a:rPr dirty="0"/>
              <a:t>CPEP</a:t>
            </a:r>
          </a:p>
        </p:txBody>
      </p:sp>
      <p:graphicFrame>
        <p:nvGraphicFramePr>
          <p:cNvPr id="2" name="Chart 1">
            <a:extLst>
              <a:ext uri="{FF2B5EF4-FFF2-40B4-BE49-F238E27FC236}">
                <a16:creationId xmlns:a16="http://schemas.microsoft.com/office/drawing/2014/main" id="{66B7B771-7536-2DAA-713F-D3D9D29925CD}"/>
              </a:ext>
            </a:extLst>
          </p:cNvPr>
          <p:cNvGraphicFramePr>
            <a:graphicFrameLocks/>
          </p:cNvGraphicFramePr>
          <p:nvPr>
            <p:extLst>
              <p:ext uri="{D42A27DB-BD31-4B8C-83A1-F6EECF244321}">
                <p14:modId xmlns:p14="http://schemas.microsoft.com/office/powerpoint/2010/main" val="4199184315"/>
              </p:ext>
            </p:extLst>
          </p:nvPr>
        </p:nvGraphicFramePr>
        <p:xfrm>
          <a:off x="8115297" y="1536160"/>
          <a:ext cx="3934022" cy="449316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4CC8AD4-6472-832B-DD9F-7FF4DD64E1BC}"/>
              </a:ext>
            </a:extLst>
          </p:cNvPr>
          <p:cNvSpPr txBox="1"/>
          <p:nvPr/>
        </p:nvSpPr>
        <p:spPr>
          <a:xfrm>
            <a:off x="8905875" y="482747"/>
            <a:ext cx="2533650" cy="1107996"/>
          </a:xfrm>
          <a:prstGeom prst="rect">
            <a:avLst/>
          </a:prstGeom>
          <a:noFill/>
        </p:spPr>
        <p:txBody>
          <a:bodyPr wrap="square" rtlCol="0">
            <a:spAutoFit/>
          </a:bodyPr>
          <a:lstStyle/>
          <a:p>
            <a:pPr algn="ctr"/>
            <a:r>
              <a:rPr lang="en-US" sz="2400" b="1" dirty="0">
                <a:solidFill>
                  <a:srgbClr val="FFFF00"/>
                </a:solidFill>
              </a:rPr>
              <a:t>CPEP Participation </a:t>
            </a:r>
          </a:p>
          <a:p>
            <a:pPr algn="ctr"/>
            <a:r>
              <a:rPr lang="en-US" sz="2400" b="1" baseline="0" dirty="0">
                <a:solidFill>
                  <a:srgbClr val="FFFF00"/>
                </a:solidFill>
              </a:rPr>
              <a:t>Past 10 years</a:t>
            </a:r>
            <a:endParaRPr lang="en-US" sz="2400" b="1" dirty="0">
              <a:solidFill>
                <a:srgbClr val="FFFF00"/>
              </a:solidFill>
            </a:endParaRPr>
          </a:p>
          <a:p>
            <a:endParaRPr lang="en-US" dirty="0"/>
          </a:p>
        </p:txBody>
      </p:sp>
      <p:sp>
        <p:nvSpPr>
          <p:cNvPr id="4" name="TextBox 3">
            <a:extLst>
              <a:ext uri="{FF2B5EF4-FFF2-40B4-BE49-F238E27FC236}">
                <a16:creationId xmlns:a16="http://schemas.microsoft.com/office/drawing/2014/main" id="{B789FAD6-4A05-4C67-C894-C61A0D53188D}"/>
              </a:ext>
            </a:extLst>
          </p:cNvPr>
          <p:cNvSpPr txBox="1"/>
          <p:nvPr/>
        </p:nvSpPr>
        <p:spPr>
          <a:xfrm>
            <a:off x="8486775" y="6120497"/>
            <a:ext cx="3371850" cy="646331"/>
          </a:xfrm>
          <a:prstGeom prst="rect">
            <a:avLst/>
          </a:prstGeom>
          <a:noFill/>
        </p:spPr>
        <p:txBody>
          <a:bodyPr wrap="square" rtlCol="0">
            <a:spAutoFit/>
          </a:bodyPr>
          <a:lstStyle/>
          <a:p>
            <a:pPr algn="ctr"/>
            <a:r>
              <a:rPr lang="en-US" dirty="0">
                <a:solidFill>
                  <a:schemeClr val="accent1">
                    <a:lumMod val="75000"/>
                  </a:schemeClr>
                </a:solidFill>
              </a:rPr>
              <a:t>CPEP has helped almost 4,000 clinicians in the past 5 years!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8">
                                            <p:txEl>
                                              <p:pRg st="6" end="6"/>
                                            </p:txEl>
                                          </p:spTgt>
                                        </p:tgtEl>
                                        <p:attrNameLst>
                                          <p:attrName>style.visibility</p:attrName>
                                        </p:attrNameLst>
                                      </p:cBhvr>
                                      <p:to>
                                        <p:strVal val="visible"/>
                                      </p:to>
                                    </p:set>
                                    <p:animEffect transition="in" filter="barn(inVertical)">
                                      <p:cBhvr>
                                        <p:cTn id="7" dur="500"/>
                                        <p:tgtEl>
                                          <p:spTgt spid="36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78B91F-E969-ECC2-7F60-D02085145F47}"/>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rson with stethoscope">
            <a:extLst>
              <a:ext uri="{FF2B5EF4-FFF2-40B4-BE49-F238E27FC236}">
                <a16:creationId xmlns:a16="http://schemas.microsoft.com/office/drawing/2014/main" id="{ABA1DAE7-3A3F-36BF-1CD5-42BE551CD2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25" t="-1" r="26364" b="-1"/>
          <a:stretch/>
        </p:blipFill>
        <p:spPr>
          <a:xfrm>
            <a:off x="6684093" y="-51526"/>
            <a:ext cx="5507907" cy="6857990"/>
          </a:xfrm>
          <a:prstGeom prst="rect">
            <a:avLst/>
          </a:prstGeom>
        </p:spPr>
      </p:pic>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EB3DD6-889D-B7B7-D14F-7505FCE4FC2D}"/>
              </a:ext>
            </a:extLst>
          </p:cNvPr>
          <p:cNvSpPr>
            <a:spLocks noGrp="1"/>
          </p:cNvSpPr>
          <p:nvPr>
            <p:ph type="title"/>
          </p:nvPr>
        </p:nvSpPr>
        <p:spPr>
          <a:xfrm>
            <a:off x="390523" y="109685"/>
            <a:ext cx="4438652" cy="1119040"/>
          </a:xfrm>
        </p:spPr>
        <p:txBody>
          <a:bodyPr vert="horz" lIns="91440" tIns="45720" rIns="91440" bIns="45720" rtlCol="0" anchor="ctr">
            <a:normAutofit/>
          </a:bodyPr>
          <a:lstStyle/>
          <a:p>
            <a:pPr defTabSz="914400"/>
            <a:r>
              <a:rPr lang="en-US" sz="4000" dirty="0">
                <a:solidFill>
                  <a:schemeClr val="accent1">
                    <a:lumMod val="50000"/>
                  </a:schemeClr>
                </a:solidFill>
              </a:rPr>
              <a:t>Case Study</a:t>
            </a:r>
          </a:p>
        </p:txBody>
      </p:sp>
      <p:sp>
        <p:nvSpPr>
          <p:cNvPr id="4" name="TextBox 3">
            <a:extLst>
              <a:ext uri="{FF2B5EF4-FFF2-40B4-BE49-F238E27FC236}">
                <a16:creationId xmlns:a16="http://schemas.microsoft.com/office/drawing/2014/main" id="{9B3C7B91-EDD8-A7E5-A8A7-32B972064491}"/>
              </a:ext>
            </a:extLst>
          </p:cNvPr>
          <p:cNvSpPr txBox="1"/>
          <p:nvPr/>
        </p:nvSpPr>
        <p:spPr>
          <a:xfrm>
            <a:off x="217551" y="1160494"/>
            <a:ext cx="6248990" cy="4640389"/>
          </a:xfrm>
          <a:prstGeom prst="rect">
            <a:avLst/>
          </a:prstGeom>
        </p:spPr>
        <p:txBody>
          <a:bodyPr vert="horz" lIns="91440" tIns="45720" rIns="91440" bIns="45720" rtlCol="0">
            <a:normAutofit fontScale="92500" lnSpcReduction="20000"/>
          </a:bodyPr>
          <a:lstStyle/>
          <a:p>
            <a:pPr marL="342900" indent="-342900">
              <a:lnSpc>
                <a:spcPct val="90000"/>
              </a:lnSpc>
              <a:spcAft>
                <a:spcPts val="600"/>
              </a:spcAft>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Dr. DoRight made a nasty comment to a resident that was witnessed by the nursing staff.</a:t>
            </a:r>
          </a:p>
          <a:p>
            <a:pPr marL="342900" indent="-342900" defTabSz="609585">
              <a:lnSpc>
                <a:spcPct val="110000"/>
              </a:lnSpc>
              <a:spcBef>
                <a:spcPts val="0"/>
              </a:spcBef>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The Citizenship Committee asked that he complete</a:t>
            </a:r>
          </a:p>
          <a:p>
            <a:pPr marL="800100" lvl="1" indent="-342900" defTabSz="609585">
              <a:lnSpc>
                <a:spcPct val="110000"/>
              </a:lnSpc>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An inter-professional communication seminar</a:t>
            </a:r>
          </a:p>
          <a:p>
            <a:pPr marL="800100" lvl="1" indent="-342900" defTabSz="609585">
              <a:lnSpc>
                <a:spcPct val="110000"/>
              </a:lnSpc>
              <a:spcAft>
                <a:spcPts val="600"/>
              </a:spcAft>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The 6-session follow-up coaching program</a:t>
            </a:r>
          </a:p>
          <a:p>
            <a:pPr marL="342900" indent="-342900" defTabSz="609585">
              <a:lnSpc>
                <a:spcPct val="110000"/>
              </a:lnSpc>
              <a:spcAft>
                <a:spcPts val="1200"/>
              </a:spcAft>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The Committee reviewed the faculty report and Dr. DoRight’s action plan.</a:t>
            </a:r>
          </a:p>
          <a:p>
            <a:pPr marL="342900" indent="-342900" defTabSz="609585">
              <a:lnSpc>
                <a:spcPct val="110000"/>
              </a:lnSpc>
              <a:spcBef>
                <a:spcPts val="0"/>
              </a:spcBef>
              <a:spcAft>
                <a:spcPts val="1200"/>
              </a:spcAft>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The Committee appointed an accountability partner to meet regularly with Dr. DoRight to provide feedback.</a:t>
            </a:r>
          </a:p>
          <a:p>
            <a:pPr marL="342900" indent="-342900">
              <a:lnSpc>
                <a:spcPct val="110000"/>
              </a:lnSpc>
              <a:spcAft>
                <a:spcPts val="600"/>
              </a:spcAft>
              <a:buClr>
                <a:schemeClr val="tx1"/>
              </a:buClr>
              <a:buFont typeface="Arial" panose="020B0604020202020204" pitchFamily="34" charset="0"/>
              <a:buChar char="•"/>
              <a:defRPr/>
            </a:pPr>
            <a:r>
              <a:rPr lang="en-US" sz="2400" dirty="0">
                <a:solidFill>
                  <a:srgbClr val="1F3667"/>
                </a:solidFill>
                <a:latin typeface="Avenir Light"/>
                <a:cs typeface="Arial" panose="020B0604020202020204" pitchFamily="34" charset="0"/>
              </a:rPr>
              <a:t>Dr. DoRight, the Chair and the accountability partner noted sustained improvements in how he communicated with staff and handled frustration.</a:t>
            </a:r>
          </a:p>
        </p:txBody>
      </p:sp>
      <p:sp>
        <p:nvSpPr>
          <p:cNvPr id="3" name="TextBox 2">
            <a:extLst>
              <a:ext uri="{FF2B5EF4-FFF2-40B4-BE49-F238E27FC236}">
                <a16:creationId xmlns:a16="http://schemas.microsoft.com/office/drawing/2014/main" id="{3BFCE621-DE2B-96AB-3D78-156EF94E65B4}"/>
              </a:ext>
            </a:extLst>
          </p:cNvPr>
          <p:cNvSpPr txBox="1"/>
          <p:nvPr/>
        </p:nvSpPr>
        <p:spPr>
          <a:xfrm>
            <a:off x="295571" y="5975498"/>
            <a:ext cx="5800429" cy="707886"/>
          </a:xfrm>
          <a:prstGeom prst="rect">
            <a:avLst/>
          </a:prstGeom>
          <a:noFill/>
        </p:spPr>
        <p:txBody>
          <a:bodyPr wrap="square" rtlCol="0">
            <a:spAutoFit/>
          </a:bodyPr>
          <a:lstStyle/>
          <a:p>
            <a:r>
              <a:rPr lang="en-US" sz="2000" i="1" dirty="0">
                <a:solidFill>
                  <a:srgbClr val="03543D"/>
                </a:solidFill>
                <a:latin typeface="Avenir Light"/>
              </a:rPr>
              <a:t>“Dr. DoRight realized he had many burned bridges to repair, and he has worked diligently to do so.”  CMO</a:t>
            </a:r>
            <a:endParaRPr lang="en-US" sz="2400" i="1" dirty="0">
              <a:solidFill>
                <a:srgbClr val="03543D"/>
              </a:solidFill>
              <a:latin typeface="Avenir Light"/>
            </a:endParaRPr>
          </a:p>
        </p:txBody>
      </p:sp>
    </p:spTree>
    <p:extLst>
      <p:ext uri="{BB962C8B-B14F-4D97-AF65-F5344CB8AC3E}">
        <p14:creationId xmlns:p14="http://schemas.microsoft.com/office/powerpoint/2010/main" val="2252922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7580" y="361941"/>
            <a:ext cx="4974339" cy="1733812"/>
          </a:xfrm>
        </p:spPr>
        <p:txBody>
          <a:bodyPr vert="horz" lIns="121920" tIns="60960" rIns="121920" bIns="60960" rtlCol="0" anchor="b">
            <a:normAutofit/>
          </a:bodyPr>
          <a:lstStyle/>
          <a:p>
            <a:pPr defTabSz="1219170"/>
            <a:r>
              <a:rPr lang="en-US" sz="8000" dirty="0">
                <a:solidFill>
                  <a:schemeClr val="tx1"/>
                </a:solidFill>
                <a:latin typeface="+mj-lt"/>
                <a:ea typeface="+mj-ea"/>
                <a:cs typeface="+mj-cs"/>
              </a:rPr>
              <a:t>Questions?</a:t>
            </a:r>
          </a:p>
        </p:txBody>
      </p:sp>
      <p:sp>
        <p:nvSpPr>
          <p:cNvPr id="10" name="TextBox 9">
            <a:extLst>
              <a:ext uri="{FF2B5EF4-FFF2-40B4-BE49-F238E27FC236}">
                <a16:creationId xmlns:a16="http://schemas.microsoft.com/office/drawing/2014/main" id="{685AE6CA-A47B-4A03-BF5E-1C9CFE71614F}"/>
              </a:ext>
            </a:extLst>
          </p:cNvPr>
          <p:cNvSpPr txBox="1"/>
          <p:nvPr/>
        </p:nvSpPr>
        <p:spPr>
          <a:xfrm>
            <a:off x="6577580" y="4416176"/>
            <a:ext cx="4974339" cy="1810685"/>
          </a:xfrm>
          <a:prstGeom prst="rect">
            <a:avLst/>
          </a:prstGeom>
        </p:spPr>
        <p:txBody>
          <a:bodyPr vert="horz" lIns="121920" tIns="60960" rIns="121920" bIns="60960" rtlCol="0">
            <a:normAutofit/>
          </a:bodyPr>
          <a:lstStyle/>
          <a:p>
            <a:pPr algn="ctr">
              <a:lnSpc>
                <a:spcPct val="90000"/>
              </a:lnSpc>
              <a:spcBef>
                <a:spcPts val="1333"/>
              </a:spcBef>
              <a:defRPr/>
            </a:pPr>
            <a:endParaRPr lang="en-US" sz="3200" b="1" dirty="0"/>
          </a:p>
        </p:txBody>
      </p:sp>
      <p:pic>
        <p:nvPicPr>
          <p:cNvPr id="16" name="Picture 15">
            <a:extLst>
              <a:ext uri="{FF2B5EF4-FFF2-40B4-BE49-F238E27FC236}">
                <a16:creationId xmlns:a16="http://schemas.microsoft.com/office/drawing/2014/main" id="{9D46D4CF-ABE7-7233-326B-395019762EE4}"/>
              </a:ext>
            </a:extLst>
          </p:cNvPr>
          <p:cNvPicPr>
            <a:picLocks noChangeAspect="1"/>
          </p:cNvPicPr>
          <p:nvPr/>
        </p:nvPicPr>
        <p:blipFill rotWithShape="1">
          <a:blip r:embed="rId3"/>
          <a:srcRect l="1957" r="291" b="2"/>
          <a:stretch/>
        </p:blipFill>
        <p:spPr>
          <a:xfrm>
            <a:off x="0" y="1490477"/>
            <a:ext cx="6092923" cy="4160507"/>
          </a:xfrm>
          <a:prstGeom prst="rect">
            <a:avLst/>
          </a:prstGeom>
        </p:spPr>
      </p:pic>
      <p:sp>
        <p:nvSpPr>
          <p:cNvPr id="14" name="TextBox 13">
            <a:extLst>
              <a:ext uri="{FF2B5EF4-FFF2-40B4-BE49-F238E27FC236}">
                <a16:creationId xmlns:a16="http://schemas.microsoft.com/office/drawing/2014/main" id="{685AE6CA-A47B-4A03-BF5E-1C9CFE71614F}"/>
              </a:ext>
            </a:extLst>
          </p:cNvPr>
          <p:cNvSpPr txBox="1"/>
          <p:nvPr/>
        </p:nvSpPr>
        <p:spPr>
          <a:xfrm>
            <a:off x="6781092" y="4026053"/>
            <a:ext cx="4770827" cy="2200808"/>
          </a:xfrm>
          <a:prstGeom prst="rect">
            <a:avLst/>
          </a:prstGeom>
        </p:spPr>
        <p:txBody>
          <a:bodyPr vert="horz" wrap="square" lIns="91440" tIns="45720" rIns="91440" bIns="45720" rtlCol="0" anchor="t">
            <a:normAutofit/>
          </a:bodyPr>
          <a:lstStyle/>
          <a:p>
            <a:pPr algn="ctr" defTabSz="914377">
              <a:lnSpc>
                <a:spcPct val="90000"/>
              </a:lnSpc>
              <a:spcBef>
                <a:spcPts val="2400"/>
              </a:spcBef>
              <a:defRPr/>
            </a:pPr>
            <a:r>
              <a:rPr lang="en-US" sz="3600" b="1" dirty="0"/>
              <a:t>Beth Korinek</a:t>
            </a:r>
          </a:p>
          <a:p>
            <a:pPr algn="ctr" defTabSz="914377">
              <a:lnSpc>
                <a:spcPct val="90000"/>
              </a:lnSpc>
              <a:spcBef>
                <a:spcPts val="2400"/>
              </a:spcBef>
              <a:defRPr/>
            </a:pPr>
            <a:r>
              <a:rPr lang="en-US" sz="3200" b="1" dirty="0">
                <a:hlinkClick r:id="rId4"/>
              </a:rPr>
              <a:t>bkorinek@cpepdoc.org</a:t>
            </a:r>
            <a:endParaRPr lang="en-US" sz="3200" b="1" dirty="0"/>
          </a:p>
        </p:txBody>
      </p:sp>
      <p:sp>
        <p:nvSpPr>
          <p:cNvPr id="6" name="TextBox 5"/>
          <p:cNvSpPr txBox="1"/>
          <p:nvPr/>
        </p:nvSpPr>
        <p:spPr>
          <a:xfrm>
            <a:off x="6781092" y="2485876"/>
            <a:ext cx="4770827" cy="1325561"/>
          </a:xfrm>
          <a:prstGeom prst="rect">
            <a:avLst/>
          </a:prstGeom>
          <a:noFill/>
        </p:spPr>
        <p:txBody>
          <a:bodyPr wrap="square" rtlCol="0" anchor="t">
            <a:normAutofit/>
          </a:bodyPr>
          <a:lstStyle/>
          <a:p>
            <a:pPr algn="ctr" defTabSz="914377">
              <a:spcAft>
                <a:spcPts val="600"/>
              </a:spcAft>
              <a:defRPr/>
            </a:pPr>
            <a:r>
              <a:rPr lang="en-US" sz="3333" b="1" dirty="0">
                <a:latin typeface="+mj-lt"/>
                <a:ea typeface="+mj-ea"/>
                <a:cs typeface="+mj-cs"/>
              </a:rPr>
              <a:t>Feel free to contact me if you have any questions!</a:t>
            </a:r>
          </a:p>
        </p:txBody>
      </p:sp>
    </p:spTree>
    <p:extLst>
      <p:ext uri="{BB962C8B-B14F-4D97-AF65-F5344CB8AC3E}">
        <p14:creationId xmlns:p14="http://schemas.microsoft.com/office/powerpoint/2010/main" val="231983672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A167-7D61-090A-978C-B35176A22359}"/>
              </a:ext>
            </a:extLst>
          </p:cNvPr>
          <p:cNvSpPr>
            <a:spLocks noGrp="1"/>
          </p:cNvSpPr>
          <p:nvPr>
            <p:ph type="ctrTitle"/>
          </p:nvPr>
        </p:nvSpPr>
        <p:spPr/>
        <p:txBody>
          <a:bodyPr/>
          <a:lstStyle/>
          <a:p>
            <a:r>
              <a:rPr lang="en-US" dirty="0"/>
              <a:t>Appendix</a:t>
            </a:r>
          </a:p>
        </p:txBody>
      </p:sp>
      <p:sp>
        <p:nvSpPr>
          <p:cNvPr id="3" name="Subtitle 2">
            <a:extLst>
              <a:ext uri="{FF2B5EF4-FFF2-40B4-BE49-F238E27FC236}">
                <a16:creationId xmlns:a16="http://schemas.microsoft.com/office/drawing/2014/main" id="{53FADF5F-077B-D441-0BAD-10AFFB1F494B}"/>
              </a:ext>
            </a:extLst>
          </p:cNvPr>
          <p:cNvSpPr>
            <a:spLocks noGrp="1"/>
          </p:cNvSpPr>
          <p:nvPr>
            <p:ph type="subTitle" idx="1"/>
          </p:nvPr>
        </p:nvSpPr>
        <p:spPr>
          <a:xfrm>
            <a:off x="1524000" y="3536696"/>
            <a:ext cx="9144000" cy="1655763"/>
          </a:xfrm>
        </p:spPr>
        <p:txBody>
          <a:bodyPr/>
          <a:lstStyle/>
          <a:p>
            <a:endParaRPr lang="en-US" dirty="0"/>
          </a:p>
        </p:txBody>
      </p:sp>
    </p:spTree>
    <p:extLst>
      <p:ext uri="{BB962C8B-B14F-4D97-AF65-F5344CB8AC3E}">
        <p14:creationId xmlns:p14="http://schemas.microsoft.com/office/powerpoint/2010/main" val="384321121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4403708" cy="6858000"/>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3" y="0"/>
            <a:ext cx="2436812" cy="6858000"/>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A626C39-C07A-564D-9EC4-3C9E9B8DA04C}"/>
              </a:ext>
            </a:extLst>
          </p:cNvPr>
          <p:cNvSpPr>
            <a:spLocks noGrp="1"/>
          </p:cNvSpPr>
          <p:nvPr>
            <p:ph type="title"/>
          </p:nvPr>
        </p:nvSpPr>
        <p:spPr>
          <a:xfrm>
            <a:off x="535021" y="685800"/>
            <a:ext cx="2780271" cy="5105400"/>
          </a:xfrm>
        </p:spPr>
        <p:txBody>
          <a:bodyPr>
            <a:normAutofit/>
          </a:bodyPr>
          <a:lstStyle/>
          <a:p>
            <a:r>
              <a:rPr lang="en-US" sz="3333" dirty="0">
                <a:solidFill>
                  <a:srgbClr val="FFFFFF"/>
                </a:solidFill>
              </a:rPr>
              <a:t>Professionalism Concerns </a:t>
            </a:r>
            <a:br>
              <a:rPr lang="en-US" sz="3333" dirty="0">
                <a:solidFill>
                  <a:srgbClr val="FFFFFF"/>
                </a:solidFill>
              </a:rPr>
            </a:br>
            <a:r>
              <a:rPr lang="en-US" sz="3333" dirty="0">
                <a:solidFill>
                  <a:srgbClr val="FFFFFF"/>
                </a:solidFill>
              </a:rPr>
              <a:t>in the Hospital Setting</a:t>
            </a:r>
          </a:p>
        </p:txBody>
      </p:sp>
      <p:graphicFrame>
        <p:nvGraphicFramePr>
          <p:cNvPr id="5" name="Content Placeholder 2">
            <a:extLst>
              <a:ext uri="{FF2B5EF4-FFF2-40B4-BE49-F238E27FC236}">
                <a16:creationId xmlns:a16="http://schemas.microsoft.com/office/drawing/2014/main" id="{816990F7-3213-68FC-CE40-47ADD7086EBD}"/>
              </a:ext>
            </a:extLst>
          </p:cNvPr>
          <p:cNvGraphicFramePr>
            <a:graphicFrameLocks noGrp="1"/>
          </p:cNvGraphicFramePr>
          <p:nvPr>
            <p:ph idx="1"/>
          </p:nvPr>
        </p:nvGraphicFramePr>
        <p:xfrm>
          <a:off x="5010149"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69832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34992" y="782591"/>
            <a:ext cx="11322013" cy="1265591"/>
            <a:chOff x="408724" y="1758463"/>
            <a:chExt cx="11322013" cy="1265591"/>
          </a:xfrm>
        </p:grpSpPr>
        <p:grpSp>
          <p:nvGrpSpPr>
            <p:cNvPr id="18" name="Group 17"/>
            <p:cNvGrpSpPr/>
            <p:nvPr/>
          </p:nvGrpSpPr>
          <p:grpSpPr>
            <a:xfrm>
              <a:off x="408724" y="2292534"/>
              <a:ext cx="11322013" cy="731520"/>
              <a:chOff x="392937" y="2292534"/>
              <a:chExt cx="11322013" cy="731520"/>
            </a:xfrm>
          </p:grpSpPr>
          <p:grpSp>
            <p:nvGrpSpPr>
              <p:cNvPr id="12" name="Group 11"/>
              <p:cNvGrpSpPr/>
              <p:nvPr/>
            </p:nvGrpSpPr>
            <p:grpSpPr>
              <a:xfrm>
                <a:off x="392937" y="2335129"/>
                <a:ext cx="11322013" cy="646331"/>
                <a:chOff x="392937" y="2259542"/>
                <a:chExt cx="11322013" cy="646331"/>
              </a:xfrm>
            </p:grpSpPr>
            <p:sp>
              <p:nvSpPr>
                <p:cNvPr id="6" name="TextBox 5"/>
                <p:cNvSpPr txBox="1"/>
                <p:nvPr/>
              </p:nvSpPr>
              <p:spPr>
                <a:xfrm>
                  <a:off x="392937" y="2259542"/>
                  <a:ext cx="19568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sp>
              <p:nvSpPr>
                <p:cNvPr id="8" name="TextBox 7"/>
                <p:cNvSpPr txBox="1"/>
                <p:nvPr/>
              </p:nvSpPr>
              <p:spPr>
                <a:xfrm>
                  <a:off x="7436293" y="2259542"/>
                  <a:ext cx="19568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sp>
              <p:nvSpPr>
                <p:cNvPr id="9" name="TextBox 8"/>
                <p:cNvSpPr txBox="1"/>
                <p:nvPr/>
              </p:nvSpPr>
              <p:spPr>
                <a:xfrm>
                  <a:off x="5126474" y="2259542"/>
                  <a:ext cx="19568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Moderate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sp>
              <p:nvSpPr>
                <p:cNvPr id="10" name="TextBox 9"/>
                <p:cNvSpPr txBox="1"/>
                <p:nvPr/>
              </p:nvSpPr>
              <p:spPr>
                <a:xfrm>
                  <a:off x="2766040" y="2259542"/>
                  <a:ext cx="19568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sp>
              <p:nvSpPr>
                <p:cNvPr id="11" name="TextBox 10"/>
                <p:cNvSpPr txBox="1"/>
                <p:nvPr/>
              </p:nvSpPr>
              <p:spPr>
                <a:xfrm>
                  <a:off x="9758083" y="2259542"/>
                  <a:ext cx="19568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Very significant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improvement</a:t>
                  </a:r>
                </a:p>
              </p:txBody>
            </p:sp>
          </p:grpSp>
          <p:cxnSp>
            <p:nvCxnSpPr>
              <p:cNvPr id="14" name="Straight Connector 13"/>
              <p:cNvCxnSpPr/>
              <p:nvPr/>
            </p:nvCxnSpPr>
            <p:spPr>
              <a:xfrm>
                <a:off x="2680075" y="2292534"/>
                <a:ext cx="0" cy="73152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12968" y="2292534"/>
                <a:ext cx="0" cy="73152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81737" y="2292534"/>
                <a:ext cx="0" cy="73152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561521" y="2292534"/>
                <a:ext cx="0" cy="731520"/>
              </a:xfrm>
              <a:prstGeom prst="line">
                <a:avLst/>
              </a:prstGeom>
              <a:ln w="2222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781695" y="2031999"/>
              <a:ext cx="10785230"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5-Point Star 22"/>
            <p:cNvSpPr/>
            <p:nvPr/>
          </p:nvSpPr>
          <p:spPr>
            <a:xfrm>
              <a:off x="7604526" y="1758463"/>
              <a:ext cx="468923" cy="43766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Rectangle 23"/>
          <p:cNvSpPr/>
          <p:nvPr/>
        </p:nvSpPr>
        <p:spPr>
          <a:xfrm>
            <a:off x="333956" y="345573"/>
            <a:ext cx="11434970"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Was there a change in this person’s communication/behavior with colleagues after the seminar?</a:t>
            </a:r>
            <a:endParaRPr kumimoji="0" lang="en-US" sz="19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endParaRPr>
          </a:p>
        </p:txBody>
      </p:sp>
      <p:grpSp>
        <p:nvGrpSpPr>
          <p:cNvPr id="29" name="Group 28"/>
          <p:cNvGrpSpPr/>
          <p:nvPr/>
        </p:nvGrpSpPr>
        <p:grpSpPr>
          <a:xfrm>
            <a:off x="807963" y="2164494"/>
            <a:ext cx="10821002" cy="389637"/>
            <a:chOff x="2027890" y="3468022"/>
            <a:chExt cx="9593074" cy="389637"/>
          </a:xfrm>
        </p:grpSpPr>
        <p:sp>
          <p:nvSpPr>
            <p:cNvPr id="26" name="5-Point Star 25"/>
            <p:cNvSpPr/>
            <p:nvPr/>
          </p:nvSpPr>
          <p:spPr>
            <a:xfrm>
              <a:off x="2281137" y="3468022"/>
              <a:ext cx="359150" cy="36933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2027890" y="3488327"/>
              <a:ext cx="95930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 average response of Chief Medical Officers, Med Staff Presidents, and others</a:t>
              </a:r>
            </a:p>
          </p:txBody>
        </p:sp>
      </p:grpSp>
      <p:sp>
        <p:nvSpPr>
          <p:cNvPr id="31" name="Rectangle 30"/>
          <p:cNvSpPr/>
          <p:nvPr/>
        </p:nvSpPr>
        <p:spPr>
          <a:xfrm>
            <a:off x="2008750" y="4488631"/>
            <a:ext cx="819833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“Mutual respect and increased sensitivity to people of all races and cultures” </a:t>
            </a:r>
          </a:p>
        </p:txBody>
      </p:sp>
      <p:sp>
        <p:nvSpPr>
          <p:cNvPr id="32" name="Rectangle 31"/>
          <p:cNvSpPr/>
          <p:nvPr/>
        </p:nvSpPr>
        <p:spPr>
          <a:xfrm>
            <a:off x="1502499" y="5866096"/>
            <a:ext cx="921084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a:t>
            </a:r>
            <a:r>
              <a:rPr kumimoji="0" lang="en-US" sz="1800" b="0" i="1"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He knew he had many fences to mend and burned bridges to repair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and he has worked diligently to do so”</a:t>
            </a:r>
          </a:p>
        </p:txBody>
      </p:sp>
      <p:grpSp>
        <p:nvGrpSpPr>
          <p:cNvPr id="34" name="Group 33"/>
          <p:cNvGrpSpPr/>
          <p:nvPr/>
        </p:nvGrpSpPr>
        <p:grpSpPr>
          <a:xfrm>
            <a:off x="664909" y="5038864"/>
            <a:ext cx="10964056" cy="646331"/>
            <a:chOff x="766993" y="4562194"/>
            <a:chExt cx="10964056" cy="646331"/>
          </a:xfrm>
        </p:grpSpPr>
        <p:sp>
          <p:nvSpPr>
            <p:cNvPr id="30" name="Rectangle 29"/>
            <p:cNvSpPr/>
            <p:nvPr/>
          </p:nvSpPr>
          <p:spPr>
            <a:xfrm>
              <a:off x="766993" y="4562194"/>
              <a:ext cx="40003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“Dr. X is more kind when speaking to colleagues and support staff”</a:t>
              </a:r>
            </a:p>
          </p:txBody>
        </p:sp>
        <p:sp>
          <p:nvSpPr>
            <p:cNvPr id="33" name="Rectangle 32"/>
            <p:cNvSpPr/>
            <p:nvPr/>
          </p:nvSpPr>
          <p:spPr>
            <a:xfrm>
              <a:off x="5635049" y="4562194"/>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“Recognition that his expression of anxiety comes across to others as an uncaring or dismissive attitude”</a:t>
              </a:r>
            </a:p>
          </p:txBody>
        </p:sp>
      </p:grpSp>
      <p:sp>
        <p:nvSpPr>
          <p:cNvPr id="35" name="TextBox 34"/>
          <p:cNvSpPr txBox="1"/>
          <p:nvPr/>
        </p:nvSpPr>
        <p:spPr>
          <a:xfrm>
            <a:off x="3285755" y="3967293"/>
            <a:ext cx="55313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Malgun Gothic" panose="020B0503020000020004" pitchFamily="34" charset="-127"/>
                <a:ea typeface="Malgun Gothic" panose="020B0503020000020004" pitchFamily="34" charset="-127"/>
                <a:cs typeface="+mn-cs"/>
              </a:rPr>
              <a:t>Comments from referring organizations</a:t>
            </a:r>
          </a:p>
        </p:txBody>
      </p:sp>
      <p:sp>
        <p:nvSpPr>
          <p:cNvPr id="36" name="TextBox 35">
            <a:extLst>
              <a:ext uri="{FF2B5EF4-FFF2-40B4-BE49-F238E27FC236}">
                <a16:creationId xmlns:a16="http://schemas.microsoft.com/office/drawing/2014/main" id="{66ED9338-4F80-45E1-A5C8-C6A503B150B8}"/>
              </a:ext>
            </a:extLst>
          </p:cNvPr>
          <p:cNvSpPr txBox="1"/>
          <p:nvPr/>
        </p:nvSpPr>
        <p:spPr>
          <a:xfrm>
            <a:off x="1121778" y="3154753"/>
            <a:ext cx="10157600" cy="430887"/>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chemeClr val="bg1"/>
                </a:solidFill>
                <a:effectLst/>
                <a:uLnTx/>
                <a:uFillTx/>
                <a:latin typeface="Malgun Gothic" panose="020B0503020000020004" pitchFamily="34" charset="-127"/>
                <a:ea typeface="Malgun Gothic" panose="020B0503020000020004" pitchFamily="34" charset="-127"/>
                <a:cs typeface="+mn-cs"/>
              </a:rPr>
              <a:t>73% of responding organizations report a lasting, sustained improvement</a:t>
            </a:r>
          </a:p>
        </p:txBody>
      </p:sp>
    </p:spTree>
    <p:extLst>
      <p:ext uri="{BB962C8B-B14F-4D97-AF65-F5344CB8AC3E}">
        <p14:creationId xmlns:p14="http://schemas.microsoft.com/office/powerpoint/2010/main" val="251186837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9788" y="-67654"/>
            <a:ext cx="10515600" cy="1325563"/>
          </a:xfrm>
        </p:spPr>
        <p:txBody>
          <a:bodyPr/>
          <a:lstStyle/>
          <a:p>
            <a:pPr algn="ctr"/>
            <a:r>
              <a:rPr lang="en-US" sz="4000" dirty="0">
                <a:solidFill>
                  <a:schemeClr val="accent1">
                    <a:lumMod val="75000"/>
                  </a:schemeClr>
                </a:solidFill>
                <a:latin typeface="Avenir Book" charset="0"/>
              </a:rPr>
              <a:t>CPEP</a:t>
            </a:r>
            <a:r>
              <a:rPr lang="en-US" dirty="0"/>
              <a:t> </a:t>
            </a:r>
            <a:r>
              <a:rPr lang="en-US" sz="4000" dirty="0">
                <a:solidFill>
                  <a:schemeClr val="accent1">
                    <a:lumMod val="75000"/>
                  </a:schemeClr>
                </a:solidFill>
                <a:latin typeface="Avenir Book" charset="0"/>
              </a:rPr>
              <a:t>Board</a:t>
            </a:r>
            <a:r>
              <a:rPr lang="en-US" dirty="0"/>
              <a:t> </a:t>
            </a:r>
            <a:r>
              <a:rPr lang="en-US" sz="4000" dirty="0">
                <a:solidFill>
                  <a:schemeClr val="accent1">
                    <a:lumMod val="75000"/>
                  </a:schemeClr>
                </a:solidFill>
                <a:latin typeface="Avenir Book" charset="0"/>
              </a:rPr>
              <a:t>of</a:t>
            </a:r>
            <a:r>
              <a:rPr lang="en-US" dirty="0"/>
              <a:t> </a:t>
            </a:r>
            <a:r>
              <a:rPr lang="en-US" sz="4000" dirty="0">
                <a:solidFill>
                  <a:schemeClr val="accent1">
                    <a:lumMod val="75000"/>
                  </a:schemeClr>
                </a:solidFill>
                <a:latin typeface="Avenir Book" charset="0"/>
              </a:rPr>
              <a:t>Directors</a:t>
            </a:r>
          </a:p>
        </p:txBody>
      </p:sp>
      <p:sp>
        <p:nvSpPr>
          <p:cNvPr id="5" name="Text Placeholder 4">
            <a:extLst>
              <a:ext uri="{FF2B5EF4-FFF2-40B4-BE49-F238E27FC236}">
                <a16:creationId xmlns:a16="http://schemas.microsoft.com/office/drawing/2014/main" id="{2FDCC169-0794-4304-A5E7-5A8C914FF26D}"/>
              </a:ext>
            </a:extLst>
          </p:cNvPr>
          <p:cNvSpPr>
            <a:spLocks noGrp="1"/>
          </p:cNvSpPr>
          <p:nvPr>
            <p:ph type="body" idx="1"/>
          </p:nvPr>
        </p:nvSpPr>
        <p:spPr>
          <a:xfrm>
            <a:off x="698389" y="1156744"/>
            <a:ext cx="4232199" cy="501598"/>
          </a:xfrm>
        </p:spPr>
        <p:txBody>
          <a:bodyPr>
            <a:normAutofit lnSpcReduction="10000"/>
          </a:bodyPr>
          <a:lstStyle/>
          <a:p>
            <a:r>
              <a:rPr lang="en-US" dirty="0"/>
              <a:t>11 clinician board members</a:t>
            </a:r>
          </a:p>
        </p:txBody>
      </p:sp>
      <p:sp>
        <p:nvSpPr>
          <p:cNvPr id="2" name="Content Placeholder 1"/>
          <p:cNvSpPr>
            <a:spLocks noGrp="1"/>
          </p:cNvSpPr>
          <p:nvPr>
            <p:ph sz="half" idx="2"/>
          </p:nvPr>
        </p:nvSpPr>
        <p:spPr>
          <a:xfrm>
            <a:off x="259269" y="1658341"/>
            <a:ext cx="6318531" cy="4444747"/>
          </a:xfrm>
        </p:spPr>
        <p:txBody>
          <a:bodyPr>
            <a:noAutofit/>
          </a:bodyPr>
          <a:lstStyle/>
          <a:p>
            <a:r>
              <a:rPr lang="en-US" sz="1900" b="1" dirty="0"/>
              <a:t>Christopher Awtrey, MD, MBA </a:t>
            </a:r>
            <a:r>
              <a:rPr lang="en-US" sz="1900" dirty="0"/>
              <a:t>– Intermountain Health</a:t>
            </a:r>
          </a:p>
          <a:p>
            <a:r>
              <a:rPr lang="en-US" sz="1900" b="1" dirty="0"/>
              <a:t>Diana Breyer, MD </a:t>
            </a:r>
            <a:r>
              <a:rPr lang="en-US" sz="1900" dirty="0"/>
              <a:t>– UCHealth </a:t>
            </a:r>
          </a:p>
          <a:p>
            <a:r>
              <a:rPr lang="en-US" sz="1900" b="1" dirty="0"/>
              <a:t>Brian Davidson, MD, MBA </a:t>
            </a:r>
            <a:r>
              <a:rPr lang="en-US" sz="1900" dirty="0"/>
              <a:t>– Cigna</a:t>
            </a:r>
          </a:p>
          <a:p>
            <a:r>
              <a:rPr lang="en-US" sz="1900" b="1" dirty="0"/>
              <a:t>Shawn Dufford, MD, MBA </a:t>
            </a:r>
            <a:r>
              <a:rPr lang="en-US" sz="1900" dirty="0"/>
              <a:t>– Memorial Health System (MS)</a:t>
            </a:r>
          </a:p>
          <a:p>
            <a:pPr lvl="1">
              <a:spcBef>
                <a:spcPts val="0"/>
              </a:spcBef>
            </a:pPr>
            <a:r>
              <a:rPr lang="en-US" sz="1900" dirty="0"/>
              <a:t>CPEP Board Immediate Past President</a:t>
            </a:r>
          </a:p>
          <a:p>
            <a:r>
              <a:rPr lang="en-US" sz="1900" b="1" dirty="0">
                <a:highlight>
                  <a:srgbClr val="FFFF00"/>
                </a:highlight>
              </a:rPr>
              <a:t>Shauna Gulley, MD, MBA </a:t>
            </a:r>
            <a:r>
              <a:rPr lang="en-US" sz="1900" dirty="0"/>
              <a:t>– CommonSpirit</a:t>
            </a:r>
          </a:p>
          <a:p>
            <a:pPr lvl="1">
              <a:spcBef>
                <a:spcPts val="0"/>
              </a:spcBef>
            </a:pPr>
            <a:r>
              <a:rPr lang="en-US" sz="1900" dirty="0"/>
              <a:t>CPEP Board President</a:t>
            </a:r>
          </a:p>
          <a:p>
            <a:r>
              <a:rPr lang="en-US" sz="1900" b="1" dirty="0"/>
              <a:t>Carmelo Hernandez, MD </a:t>
            </a:r>
            <a:r>
              <a:rPr lang="en-US" sz="1900" dirty="0"/>
              <a:t>– San Luis Valley Regional Med Ctr</a:t>
            </a:r>
          </a:p>
          <a:p>
            <a:r>
              <a:rPr lang="en-US" sz="1900" b="1" dirty="0"/>
              <a:t>Russell Howerton, M.D. </a:t>
            </a:r>
            <a:r>
              <a:rPr lang="en-US" sz="1900" dirty="0"/>
              <a:t>– Wake Forest System, NC (NC)</a:t>
            </a:r>
          </a:p>
          <a:p>
            <a:r>
              <a:rPr lang="en-US" sz="1900" b="1" dirty="0"/>
              <a:t>Lisa Kettering, MD </a:t>
            </a:r>
            <a:r>
              <a:rPr lang="en-US" sz="1900" dirty="0"/>
              <a:t>– LINC MD </a:t>
            </a:r>
          </a:p>
          <a:p>
            <a:r>
              <a:rPr lang="en-US" sz="1900" b="1" dirty="0"/>
              <a:t>Jennifer Rodgers, DNP, APRN </a:t>
            </a:r>
            <a:r>
              <a:rPr lang="en-US" sz="1900" dirty="0"/>
              <a:t>– UCHealth</a:t>
            </a:r>
            <a:endParaRPr lang="en-US" sz="1900" b="1" dirty="0"/>
          </a:p>
          <a:p>
            <a:r>
              <a:rPr lang="en-US" sz="1900" b="1" dirty="0"/>
              <a:t>Phillip Stahel, M.D. </a:t>
            </a:r>
            <a:r>
              <a:rPr lang="en-US" sz="1900" dirty="0"/>
              <a:t>– HCA, North Carolina Division (NC)</a:t>
            </a:r>
          </a:p>
        </p:txBody>
      </p:sp>
      <p:sp>
        <p:nvSpPr>
          <p:cNvPr id="6" name="Text Placeholder 5">
            <a:extLst>
              <a:ext uri="{FF2B5EF4-FFF2-40B4-BE49-F238E27FC236}">
                <a16:creationId xmlns:a16="http://schemas.microsoft.com/office/drawing/2014/main" id="{59D4ECC3-47D8-4A6D-AE14-EAECEC12D5CC}"/>
              </a:ext>
            </a:extLst>
          </p:cNvPr>
          <p:cNvSpPr>
            <a:spLocks noGrp="1"/>
          </p:cNvSpPr>
          <p:nvPr>
            <p:ph type="body" sz="quarter" idx="3"/>
          </p:nvPr>
        </p:nvSpPr>
        <p:spPr>
          <a:xfrm>
            <a:off x="6859956" y="1203126"/>
            <a:ext cx="5183188" cy="413108"/>
          </a:xfrm>
        </p:spPr>
        <p:txBody>
          <a:bodyPr>
            <a:normAutofit lnSpcReduction="10000"/>
          </a:bodyPr>
          <a:lstStyle/>
          <a:p>
            <a:r>
              <a:rPr lang="en-US" dirty="0"/>
              <a:t>3 non-clinician members</a:t>
            </a:r>
          </a:p>
        </p:txBody>
      </p:sp>
      <p:sp>
        <p:nvSpPr>
          <p:cNvPr id="7" name="Content Placeholder 6">
            <a:extLst>
              <a:ext uri="{FF2B5EF4-FFF2-40B4-BE49-F238E27FC236}">
                <a16:creationId xmlns:a16="http://schemas.microsoft.com/office/drawing/2014/main" id="{90F8FC84-C484-4301-AC1D-71FD8A8623E9}"/>
              </a:ext>
            </a:extLst>
          </p:cNvPr>
          <p:cNvSpPr>
            <a:spLocks noGrp="1"/>
          </p:cNvSpPr>
          <p:nvPr>
            <p:ph sz="quarter" idx="4"/>
          </p:nvPr>
        </p:nvSpPr>
        <p:spPr>
          <a:xfrm>
            <a:off x="6577800" y="1586706"/>
            <a:ext cx="5345547" cy="3684588"/>
          </a:xfrm>
        </p:spPr>
        <p:txBody>
          <a:bodyPr>
            <a:normAutofit/>
          </a:bodyPr>
          <a:lstStyle/>
          <a:p>
            <a:pPr>
              <a:lnSpc>
                <a:spcPct val="120000"/>
              </a:lnSpc>
            </a:pPr>
            <a:r>
              <a:rPr lang="en-US" sz="1900" b="1" dirty="0"/>
              <a:t>Alexis Angell, JD </a:t>
            </a:r>
            <a:r>
              <a:rPr lang="en-US" sz="1900" dirty="0"/>
              <a:t>–  Polsinelli (TX)</a:t>
            </a:r>
          </a:p>
          <a:p>
            <a:pPr lvl="1">
              <a:lnSpc>
                <a:spcPct val="120000"/>
              </a:lnSpc>
              <a:spcBef>
                <a:spcPts val="0"/>
              </a:spcBef>
            </a:pPr>
            <a:r>
              <a:rPr lang="en-US" sz="1900" dirty="0"/>
              <a:t>CPEP Board President-Elect</a:t>
            </a:r>
          </a:p>
          <a:p>
            <a:pPr>
              <a:lnSpc>
                <a:spcPct val="120000"/>
              </a:lnSpc>
            </a:pPr>
            <a:r>
              <a:rPr lang="en-US" sz="1900" b="1" dirty="0"/>
              <a:t>Sean Gelsey, MBA </a:t>
            </a:r>
            <a:r>
              <a:rPr lang="en-US" sz="1900" dirty="0"/>
              <a:t>– COPIC</a:t>
            </a:r>
          </a:p>
          <a:p>
            <a:pPr lvl="1">
              <a:lnSpc>
                <a:spcPct val="120000"/>
              </a:lnSpc>
              <a:spcBef>
                <a:spcPts val="0"/>
              </a:spcBef>
            </a:pPr>
            <a:r>
              <a:rPr lang="en-US" sz="1900" dirty="0"/>
              <a:t>CPEP Board Treasurer</a:t>
            </a:r>
          </a:p>
          <a:p>
            <a:pPr>
              <a:lnSpc>
                <a:spcPct val="120000"/>
              </a:lnSpc>
            </a:pPr>
            <a:r>
              <a:rPr lang="en-US" sz="1900" b="1" dirty="0"/>
              <a:t>Susan Diaz, CPCS, CPMSM </a:t>
            </a:r>
            <a:r>
              <a:rPr lang="en-US" sz="1900" dirty="0"/>
              <a:t>– formerly NY Presbyterian Hospital System (NY)</a:t>
            </a:r>
          </a:p>
          <a:p>
            <a:pPr marL="0" indent="0">
              <a:buNone/>
            </a:pPr>
            <a:endParaRPr lang="en-US" dirty="0"/>
          </a:p>
        </p:txBody>
      </p:sp>
      <p:sp>
        <p:nvSpPr>
          <p:cNvPr id="4" name="TextBox 3"/>
          <p:cNvSpPr txBox="1"/>
          <p:nvPr/>
        </p:nvSpPr>
        <p:spPr>
          <a:xfrm>
            <a:off x="1975491" y="6149577"/>
            <a:ext cx="87655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a:solidFill>
                  <a:prstClr val="black"/>
                </a:solidFill>
                <a:latin typeface="Calibri" panose="020F0502020204030204"/>
              </a:rPr>
              <a:t>Major health systems represented; 5 states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u="sng" dirty="0">
                <a:solidFill>
                  <a:prstClr val="black"/>
                </a:solidFill>
                <a:latin typeface="Calibri" panose="020F0502020204030204"/>
              </a:rPr>
              <a:t>All </a:t>
            </a:r>
            <a:r>
              <a:rPr lang="en-US" sz="2000" b="1" dirty="0">
                <a:solidFill>
                  <a:prstClr val="black"/>
                </a:solidFill>
                <a:latin typeface="Calibri" panose="020F0502020204030204"/>
              </a:rPr>
              <a:t>volunteers:  Board members </a:t>
            </a:r>
            <a:r>
              <a:rPr kumimoji="0" lang="en-US" sz="2000" b="1" strike="noStrike" kern="1200" cap="none" spc="0" normalizeH="0" baseline="0" noProof="0" dirty="0">
                <a:ln>
                  <a:noFill/>
                </a:ln>
                <a:solidFill>
                  <a:prstClr val="black"/>
                </a:solidFill>
                <a:effectLst/>
                <a:uLnTx/>
                <a:uFillTx/>
                <a:latin typeface="Calibri" panose="020F0502020204030204"/>
                <a:ea typeface="+mn-ea"/>
                <a:cs typeface="+mn-cs"/>
              </a:rPr>
              <a:t>receive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1" u="sng"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compensation for their board service</a:t>
            </a:r>
          </a:p>
        </p:txBody>
      </p:sp>
    </p:spTree>
    <p:extLst>
      <p:ext uri="{BB962C8B-B14F-4D97-AF65-F5344CB8AC3E}">
        <p14:creationId xmlns:p14="http://schemas.microsoft.com/office/powerpoint/2010/main" val="2848688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E3930-1D36-46A5-92AA-09D5EC73F6D2}"/>
              </a:ext>
            </a:extLst>
          </p:cNvPr>
          <p:cNvPicPr>
            <a:picLocks noChangeAspect="1"/>
          </p:cNvPicPr>
          <p:nvPr/>
        </p:nvPicPr>
        <p:blipFill>
          <a:blip r:embed="rId2"/>
          <a:stretch>
            <a:fillRect/>
          </a:stretch>
        </p:blipFill>
        <p:spPr>
          <a:xfrm>
            <a:off x="1499191" y="0"/>
            <a:ext cx="8983676" cy="6941932"/>
          </a:xfrm>
          <a:prstGeom prst="rect">
            <a:avLst/>
          </a:prstGeom>
        </p:spPr>
      </p:pic>
    </p:spTree>
    <p:extLst>
      <p:ext uri="{BB962C8B-B14F-4D97-AF65-F5344CB8AC3E}">
        <p14:creationId xmlns:p14="http://schemas.microsoft.com/office/powerpoint/2010/main" val="131685034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5506ECA-B173-4191-820E-8AF680ED2313}"/>
              </a:ext>
            </a:extLst>
          </p:cNvPr>
          <p:cNvGraphicFramePr>
            <a:graphicFrameLocks noGrp="1"/>
          </p:cNvGraphicFramePr>
          <p:nvPr>
            <p:ph idx="1"/>
          </p:nvPr>
        </p:nvGraphicFramePr>
        <p:xfrm>
          <a:off x="838200" y="1304926"/>
          <a:ext cx="10934700" cy="507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6ACA88B-B520-4403-B7BA-A8EDE95342E1}"/>
              </a:ext>
            </a:extLst>
          </p:cNvPr>
          <p:cNvSpPr>
            <a:spLocks noGrp="1"/>
          </p:cNvSpPr>
          <p:nvPr>
            <p:ph type="title"/>
          </p:nvPr>
        </p:nvSpPr>
        <p:spPr/>
        <p:txBody>
          <a:bodyPr>
            <a:normAutofit fontScale="90000"/>
          </a:bodyPr>
          <a:lstStyle/>
          <a:p>
            <a:pPr algn="l"/>
            <a:r>
              <a:rPr lang="en-US" sz="4400" dirty="0"/>
              <a:t>Practicing but not perfect….</a:t>
            </a:r>
            <a:br>
              <a:rPr lang="en-US" sz="4400" dirty="0"/>
            </a:br>
            <a:r>
              <a:rPr lang="en-US" sz="4400" dirty="0"/>
              <a:t>                 Examples of Unprofessional Conduct</a:t>
            </a:r>
          </a:p>
        </p:txBody>
      </p:sp>
    </p:spTree>
    <p:extLst>
      <p:ext uri="{BB962C8B-B14F-4D97-AF65-F5344CB8AC3E}">
        <p14:creationId xmlns:p14="http://schemas.microsoft.com/office/powerpoint/2010/main" val="3003547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CCA673-55CE-1138-EE57-9AF570974EDE}"/>
              </a:ext>
            </a:extLst>
          </p:cNvPr>
          <p:cNvSpPr>
            <a:spLocks noGrp="1"/>
          </p:cNvSpPr>
          <p:nvPr>
            <p:ph type="title"/>
          </p:nvPr>
        </p:nvSpPr>
        <p:spPr>
          <a:xfrm>
            <a:off x="735014" y="22233"/>
            <a:ext cx="10515600" cy="1325563"/>
          </a:xfrm>
        </p:spPr>
        <p:txBody>
          <a:bodyPr/>
          <a:lstStyle/>
          <a:p>
            <a:r>
              <a:rPr lang="en-US" sz="4000" dirty="0">
                <a:solidFill>
                  <a:schemeClr val="accent1">
                    <a:lumMod val="75000"/>
                  </a:schemeClr>
                </a:solidFill>
                <a:latin typeface="Avenir Book" charset="0"/>
              </a:rPr>
              <a:t>When to Consider CPEP Seminars</a:t>
            </a:r>
          </a:p>
        </p:txBody>
      </p:sp>
      <p:graphicFrame>
        <p:nvGraphicFramePr>
          <p:cNvPr id="381" name="Content Placeholder 6">
            <a:extLst>
              <a:ext uri="{FF2B5EF4-FFF2-40B4-BE49-F238E27FC236}">
                <a16:creationId xmlns:a16="http://schemas.microsoft.com/office/drawing/2014/main" id="{0DE7C63C-F0CD-7A59-59E5-6ED31F14F666}"/>
              </a:ext>
            </a:extLst>
          </p:cNvPr>
          <p:cNvGraphicFramePr>
            <a:graphicFrameLocks noGrp="1"/>
          </p:cNvGraphicFramePr>
          <p:nvPr>
            <p:ph sz="half" idx="1"/>
            <p:extLst>
              <p:ext uri="{D42A27DB-BD31-4B8C-83A1-F6EECF244321}">
                <p14:modId xmlns:p14="http://schemas.microsoft.com/office/powerpoint/2010/main" val="1120556646"/>
              </p:ext>
            </p:extLst>
          </p:nvPr>
        </p:nvGraphicFramePr>
        <p:xfrm>
          <a:off x="463710" y="1463676"/>
          <a:ext cx="6705600" cy="41846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78" name="Diagram 4"/>
          <p:cNvGrpSpPr/>
          <p:nvPr/>
        </p:nvGrpSpPr>
        <p:grpSpPr>
          <a:xfrm>
            <a:off x="7543800" y="1429545"/>
            <a:ext cx="4448176" cy="4467190"/>
            <a:chOff x="-2" y="0"/>
            <a:chExt cx="4181477" cy="4394530"/>
          </a:xfrm>
        </p:grpSpPr>
        <p:grpSp>
          <p:nvGrpSpPr>
            <p:cNvPr id="371" name="Group"/>
            <p:cNvGrpSpPr/>
            <p:nvPr/>
          </p:nvGrpSpPr>
          <p:grpSpPr>
            <a:xfrm>
              <a:off x="1419622" y="0"/>
              <a:ext cx="1357143" cy="1464844"/>
              <a:chOff x="-1" y="0"/>
              <a:chExt cx="1357141" cy="1464843"/>
            </a:xfrm>
          </p:grpSpPr>
          <p:sp>
            <p:nvSpPr>
              <p:cNvPr id="369" name="Triangle"/>
              <p:cNvSpPr/>
              <p:nvPr/>
            </p:nvSpPr>
            <p:spPr>
              <a:xfrm>
                <a:off x="-1" y="0"/>
                <a:ext cx="1357141" cy="14648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B85410"/>
              </a:solidFill>
              <a:ln w="12700" cap="flat">
                <a:noFill/>
                <a:miter lim="400000"/>
              </a:ln>
              <a:effectLst/>
            </p:spPr>
            <p:txBody>
              <a:bodyPr wrap="square" lIns="45718" tIns="45718" rIns="45718" bIns="45718" numCol="1" anchor="ctr">
                <a:noAutofit/>
              </a:bodyPr>
              <a:lstStyle/>
              <a:p>
                <a:pPr algn="ctr" defTabSz="1244600">
                  <a:lnSpc>
                    <a:spcPct val="90000"/>
                  </a:lnSpc>
                  <a:defRPr>
                    <a:solidFill>
                      <a:srgbClr val="FFFFFF"/>
                    </a:solidFill>
                    <a:latin typeface="Calibri"/>
                    <a:ea typeface="Calibri"/>
                    <a:cs typeface="Calibri"/>
                    <a:sym typeface="Calibri"/>
                  </a:defRPr>
                </a:pPr>
                <a:endParaRPr dirty="0"/>
              </a:p>
            </p:txBody>
          </p:sp>
          <p:sp>
            <p:nvSpPr>
              <p:cNvPr id="370" name="Under Review"/>
              <p:cNvSpPr txBox="1"/>
              <p:nvPr/>
            </p:nvSpPr>
            <p:spPr>
              <a:xfrm>
                <a:off x="1" y="574925"/>
                <a:ext cx="1357139" cy="8899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559" tIns="35559" rIns="35559" bIns="35559" numCol="1" anchor="ctr">
                <a:spAutoFit/>
              </a:bodyPr>
              <a:lstStyle>
                <a:lvl1pPr algn="ctr" defTabSz="1244600">
                  <a:lnSpc>
                    <a:spcPct val="90000"/>
                  </a:lnSpc>
                  <a:defRPr sz="2800" b="1" i="1">
                    <a:solidFill>
                      <a:srgbClr val="FFFFFF"/>
                    </a:solidFill>
                    <a:latin typeface="Calibri"/>
                    <a:ea typeface="Calibri"/>
                    <a:cs typeface="Calibri"/>
                    <a:sym typeface="Calibri"/>
                  </a:defRPr>
                </a:lvl1pPr>
              </a:lstStyle>
              <a:p>
                <a:r>
                  <a:rPr b="0" dirty="0">
                    <a:solidFill>
                      <a:schemeClr val="tx1"/>
                    </a:solidFill>
                  </a:rPr>
                  <a:t>Under</a:t>
                </a:r>
                <a:r>
                  <a:rPr b="0" dirty="0"/>
                  <a:t> </a:t>
                </a:r>
                <a:r>
                  <a:rPr b="0" dirty="0">
                    <a:solidFill>
                      <a:schemeClr val="tx1"/>
                    </a:solidFill>
                  </a:rPr>
                  <a:t>Review</a:t>
                </a:r>
              </a:p>
            </p:txBody>
          </p:sp>
        </p:grpSp>
        <p:grpSp>
          <p:nvGrpSpPr>
            <p:cNvPr id="374" name="Group"/>
            <p:cNvGrpSpPr/>
            <p:nvPr/>
          </p:nvGrpSpPr>
          <p:grpSpPr>
            <a:xfrm>
              <a:off x="696910" y="1464843"/>
              <a:ext cx="2787653" cy="1464844"/>
              <a:chOff x="-1" y="0"/>
              <a:chExt cx="2787651" cy="1464843"/>
            </a:xfrm>
          </p:grpSpPr>
          <p:sp>
            <p:nvSpPr>
              <p:cNvPr id="372" name="Shape"/>
              <p:cNvSpPr/>
              <p:nvPr/>
            </p:nvSpPr>
            <p:spPr>
              <a:xfrm>
                <a:off x="-1" y="0"/>
                <a:ext cx="2787651" cy="14648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FFD966"/>
              </a:solidFill>
              <a:ln w="12700" cap="flat">
                <a:solidFill>
                  <a:srgbClr val="FFFFFF"/>
                </a:solidFill>
                <a:prstDash val="solid"/>
                <a:miter lim="800000"/>
              </a:ln>
              <a:effectLst/>
            </p:spPr>
            <p:txBody>
              <a:bodyPr wrap="square" lIns="45718" tIns="45718" rIns="45718" bIns="45718" numCol="1" anchor="ctr">
                <a:noAutofit/>
              </a:bodyPr>
              <a:lstStyle/>
              <a:p>
                <a:pPr algn="ctr" defTabSz="1422400">
                  <a:lnSpc>
                    <a:spcPct val="90000"/>
                  </a:lnSpc>
                  <a:spcBef>
                    <a:spcPts val="700"/>
                  </a:spcBef>
                  <a:defRPr>
                    <a:solidFill>
                      <a:srgbClr val="FFFFFF"/>
                    </a:solidFill>
                    <a:latin typeface="Calibri"/>
                    <a:ea typeface="Calibri"/>
                    <a:cs typeface="Calibri"/>
                    <a:sym typeface="Calibri"/>
                  </a:defRPr>
                </a:pPr>
                <a:endParaRPr dirty="0"/>
              </a:p>
            </p:txBody>
          </p:sp>
          <p:sp>
            <p:nvSpPr>
              <p:cNvPr id="373" name="Fine tuning"/>
              <p:cNvSpPr txBox="1"/>
              <p:nvPr/>
            </p:nvSpPr>
            <p:spPr>
              <a:xfrm>
                <a:off x="487837" y="223896"/>
                <a:ext cx="1811973" cy="10170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ctr" defTabSz="1422400">
                  <a:lnSpc>
                    <a:spcPct val="90000"/>
                  </a:lnSpc>
                  <a:spcBef>
                    <a:spcPts val="1300"/>
                  </a:spcBef>
                  <a:defRPr sz="3200" b="1" i="1">
                    <a:solidFill>
                      <a:srgbClr val="FFFFFF"/>
                    </a:solidFill>
                    <a:latin typeface="Calibri"/>
                    <a:ea typeface="Calibri"/>
                    <a:cs typeface="Calibri"/>
                    <a:sym typeface="Calibri"/>
                  </a:defRPr>
                </a:lvl1pPr>
              </a:lstStyle>
              <a:p>
                <a:r>
                  <a:rPr b="0" dirty="0">
                    <a:solidFill>
                      <a:schemeClr val="tx1"/>
                    </a:solidFill>
                  </a:rPr>
                  <a:t>Fine</a:t>
                </a:r>
                <a:r>
                  <a:rPr b="0" dirty="0"/>
                  <a:t> </a:t>
                </a:r>
                <a:r>
                  <a:rPr b="0" dirty="0">
                    <a:solidFill>
                      <a:schemeClr val="tx1"/>
                    </a:solidFill>
                  </a:rPr>
                  <a:t>tuning</a:t>
                </a:r>
              </a:p>
            </p:txBody>
          </p:sp>
        </p:grpSp>
        <p:grpSp>
          <p:nvGrpSpPr>
            <p:cNvPr id="377" name="Group"/>
            <p:cNvGrpSpPr/>
            <p:nvPr/>
          </p:nvGrpSpPr>
          <p:grpSpPr>
            <a:xfrm>
              <a:off x="-2" y="2929685"/>
              <a:ext cx="4181477" cy="1464845"/>
              <a:chOff x="-1" y="0"/>
              <a:chExt cx="4181475" cy="1464843"/>
            </a:xfrm>
          </p:grpSpPr>
          <p:sp>
            <p:nvSpPr>
              <p:cNvPr id="375" name="Shape"/>
              <p:cNvSpPr/>
              <p:nvPr/>
            </p:nvSpPr>
            <p:spPr>
              <a:xfrm>
                <a:off x="-1" y="0"/>
                <a:ext cx="4181475" cy="14648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600" y="0"/>
                    </a:lnTo>
                    <a:lnTo>
                      <a:pt x="18000" y="0"/>
                    </a:lnTo>
                    <a:lnTo>
                      <a:pt x="21600" y="21600"/>
                    </a:lnTo>
                    <a:close/>
                  </a:path>
                </a:pathLst>
              </a:custGeom>
              <a:solidFill>
                <a:srgbClr val="9DC3E6"/>
              </a:solidFill>
              <a:ln w="12700" cap="flat">
                <a:solidFill>
                  <a:srgbClr val="FFFFFF"/>
                </a:solidFill>
                <a:prstDash val="solid"/>
                <a:miter lim="800000"/>
              </a:ln>
              <a:effectLst/>
            </p:spPr>
            <p:txBody>
              <a:bodyPr wrap="square" lIns="45718" tIns="45718" rIns="45718" bIns="45718" numCol="1" anchor="ctr">
                <a:noAutofit/>
              </a:bodyPr>
              <a:lstStyle/>
              <a:p>
                <a:pPr algn="ctr" defTabSz="1422400">
                  <a:lnSpc>
                    <a:spcPct val="90000"/>
                  </a:lnSpc>
                  <a:spcBef>
                    <a:spcPts val="700"/>
                  </a:spcBef>
                  <a:defRPr>
                    <a:solidFill>
                      <a:srgbClr val="FFFFFF"/>
                    </a:solidFill>
                    <a:latin typeface="Calibri"/>
                    <a:ea typeface="Calibri"/>
                    <a:cs typeface="Calibri"/>
                    <a:sym typeface="Calibri"/>
                  </a:defRPr>
                </a:pPr>
                <a:endParaRPr dirty="0"/>
              </a:p>
            </p:txBody>
          </p:sp>
          <p:sp>
            <p:nvSpPr>
              <p:cNvPr id="376" name="Cup of coffee chat"/>
              <p:cNvSpPr txBox="1"/>
              <p:nvPr/>
            </p:nvSpPr>
            <p:spPr>
              <a:xfrm>
                <a:off x="731756" y="248187"/>
                <a:ext cx="2717959" cy="9684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0640" tIns="40640" rIns="40640" bIns="40640" numCol="1" anchor="ctr">
                <a:spAutoFit/>
              </a:bodyPr>
              <a:lstStyle>
                <a:lvl1pPr algn="ctr" defTabSz="1422400">
                  <a:lnSpc>
                    <a:spcPct val="90000"/>
                  </a:lnSpc>
                  <a:spcBef>
                    <a:spcPts val="1300"/>
                  </a:spcBef>
                  <a:defRPr sz="3200">
                    <a:solidFill>
                      <a:srgbClr val="FFFFFF"/>
                    </a:solidFill>
                    <a:latin typeface="Calibri"/>
                    <a:ea typeface="Calibri"/>
                    <a:cs typeface="Calibri"/>
                    <a:sym typeface="Calibri"/>
                  </a:defRPr>
                </a:lvl1pPr>
              </a:lstStyle>
              <a:p>
                <a:r>
                  <a:rPr dirty="0">
                    <a:solidFill>
                      <a:schemeClr val="tx1"/>
                    </a:solidFill>
                  </a:rPr>
                  <a:t>Cup</a:t>
                </a:r>
                <a:r>
                  <a:rPr dirty="0"/>
                  <a:t> </a:t>
                </a:r>
                <a:r>
                  <a:rPr dirty="0">
                    <a:solidFill>
                      <a:schemeClr val="tx1"/>
                    </a:solidFill>
                  </a:rPr>
                  <a:t>of</a:t>
                </a:r>
                <a:r>
                  <a:rPr dirty="0"/>
                  <a:t> </a:t>
                </a:r>
                <a:r>
                  <a:rPr dirty="0">
                    <a:solidFill>
                      <a:schemeClr val="tx1"/>
                    </a:solidFill>
                  </a:rPr>
                  <a:t>coffee</a:t>
                </a:r>
                <a:r>
                  <a:rPr dirty="0"/>
                  <a:t> </a:t>
                </a:r>
                <a:r>
                  <a:rPr dirty="0">
                    <a:solidFill>
                      <a:schemeClr val="tx1"/>
                    </a:solidFill>
                  </a:rPr>
                  <a:t>chat</a:t>
                </a:r>
              </a:p>
            </p:txBody>
          </p:sp>
        </p:grpSp>
      </p:grpSp>
      <p:sp>
        <p:nvSpPr>
          <p:cNvPr id="379" name="Right Bracket 5"/>
          <p:cNvSpPr/>
          <p:nvPr/>
        </p:nvSpPr>
        <p:spPr>
          <a:xfrm>
            <a:off x="10945852" y="2116510"/>
            <a:ext cx="815895" cy="19111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344"/>
                  <a:pt x="21600" y="768"/>
                </a:cubicBezTo>
                <a:lnTo>
                  <a:pt x="21600" y="20832"/>
                </a:lnTo>
                <a:cubicBezTo>
                  <a:pt x="21600" y="21256"/>
                  <a:pt x="11929" y="21600"/>
                  <a:pt x="0" y="21600"/>
                </a:cubicBezTo>
              </a:path>
            </a:pathLst>
          </a:custGeom>
          <a:ln w="57150">
            <a:solidFill>
              <a:schemeClr val="accent5"/>
            </a:solidFill>
            <a:headEnd type="triangle"/>
            <a:tailEnd type="triangle"/>
          </a:ln>
        </p:spPr>
        <p:txBody>
          <a:bodyPr lIns="45718" tIns="45718" rIns="45718" bIns="45718" anchor="ctr"/>
          <a:lstStyle/>
          <a:p>
            <a:pPr algn="ctr">
              <a:defRPr>
                <a:latin typeface="Calibri"/>
                <a:ea typeface="Calibri"/>
                <a:cs typeface="Calibri"/>
                <a:sym typeface="Calibri"/>
              </a:defRPr>
            </a:pPr>
            <a:endParaRPr dirty="0"/>
          </a:p>
        </p:txBody>
      </p:sp>
      <p:sp>
        <p:nvSpPr>
          <p:cNvPr id="2" name="Footer Placeholder 1">
            <a:extLst>
              <a:ext uri="{FF2B5EF4-FFF2-40B4-BE49-F238E27FC236}">
                <a16:creationId xmlns:a16="http://schemas.microsoft.com/office/drawing/2014/main" id="{58439A0F-649C-6D7C-5E0C-FD02A4888689}"/>
              </a:ext>
            </a:extLst>
          </p:cNvPr>
          <p:cNvSpPr>
            <a:spLocks noGrp="1"/>
          </p:cNvSpPr>
          <p:nvPr>
            <p:ph type="ftr" sz="quarter" idx="11"/>
          </p:nvPr>
        </p:nvSpPr>
        <p:spPr>
          <a:xfrm>
            <a:off x="128016" y="6145179"/>
            <a:ext cx="11960352" cy="576298"/>
          </a:xfrm>
        </p:spPr>
        <p:txBody>
          <a:bodyPr/>
          <a:lstStyle/>
          <a:p>
            <a:pPr marL="0" indent="0">
              <a:spcBef>
                <a:spcPts val="1800"/>
              </a:spcBef>
              <a:buNone/>
            </a:pPr>
            <a:r>
              <a:rPr lang="en-US" sz="3200" b="1" i="1" dirty="0">
                <a:solidFill>
                  <a:schemeClr val="accent1">
                    <a:lumMod val="75000"/>
                  </a:schemeClr>
                </a:solidFill>
              </a:rPr>
              <a:t>Early, effective intervention is key</a:t>
            </a:r>
            <a:endParaRPr lang="en-US" sz="3200" dirty="0">
              <a:solidFill>
                <a:schemeClr val="accent1">
                  <a:lumMod val="75000"/>
                </a:schemeClr>
              </a:solidFill>
            </a:endParaRPr>
          </a:p>
        </p:txBody>
      </p:sp>
    </p:spTree>
    <p:extLst>
      <p:ext uri="{BB962C8B-B14F-4D97-AF65-F5344CB8AC3E}">
        <p14:creationId xmlns:p14="http://schemas.microsoft.com/office/powerpoint/2010/main" val="243943911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6B4DC1-9F76-0491-34A5-1BDD524FFE1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FA1CEB4-4EDC-2A23-49A0-57EFAACFB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EF39033E-D2A8-03AF-289A-1CC08AA20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8B6252D-6D37-E00C-8976-5FD9F8178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C3CE1B5-D254-0AF3-753C-F0DD153DD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8A6C101-CC8B-9D5D-348B-6390E9A96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81C9B0D-BAE0-7E1A-BE3B-3D4F6444C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8E26FF-DCB4-2761-423E-3AFC4CEE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4946638-4961-DB97-0613-C5D6EB7569F0}"/>
              </a:ext>
            </a:extLst>
          </p:cNvPr>
          <p:cNvSpPr>
            <a:spLocks noGrp="1"/>
          </p:cNvSpPr>
          <p:nvPr>
            <p:ph type="title"/>
          </p:nvPr>
        </p:nvSpPr>
        <p:spPr>
          <a:xfrm>
            <a:off x="466722" y="586855"/>
            <a:ext cx="3201366" cy="3387497"/>
          </a:xfrm>
        </p:spPr>
        <p:txBody>
          <a:bodyPr anchor="b">
            <a:normAutofit/>
          </a:bodyPr>
          <a:lstStyle/>
          <a:p>
            <a:pPr algn="r"/>
            <a:r>
              <a:rPr lang="en-US" sz="4000" dirty="0">
                <a:solidFill>
                  <a:schemeClr val="bg1"/>
                </a:solidFill>
              </a:rPr>
              <a:t>Ways to Intervene</a:t>
            </a:r>
          </a:p>
        </p:txBody>
      </p:sp>
      <p:graphicFrame>
        <p:nvGraphicFramePr>
          <p:cNvPr id="4" name="Content Placeholder 1">
            <a:extLst>
              <a:ext uri="{FF2B5EF4-FFF2-40B4-BE49-F238E27FC236}">
                <a16:creationId xmlns:a16="http://schemas.microsoft.com/office/drawing/2014/main" id="{0739823E-96A5-D106-B9C8-03A5D703E443}"/>
              </a:ext>
            </a:extLst>
          </p:cNvPr>
          <p:cNvGraphicFramePr>
            <a:graphicFrameLocks noGrp="1"/>
          </p:cNvGraphicFramePr>
          <p:nvPr>
            <p:ph idx="1"/>
            <p:extLst>
              <p:ext uri="{D42A27DB-BD31-4B8C-83A1-F6EECF244321}">
                <p14:modId xmlns:p14="http://schemas.microsoft.com/office/powerpoint/2010/main" val="2843816316"/>
              </p:ext>
            </p:extLst>
          </p:nvPr>
        </p:nvGraphicFramePr>
        <p:xfrm>
          <a:off x="4699138" y="60280"/>
          <a:ext cx="6554788" cy="5546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157F3FB-384C-2176-7DC7-A4D527FB2F0D}"/>
              </a:ext>
            </a:extLst>
          </p:cNvPr>
          <p:cNvSpPr txBox="1"/>
          <p:nvPr/>
        </p:nvSpPr>
        <p:spPr>
          <a:xfrm>
            <a:off x="4411115" y="5277018"/>
            <a:ext cx="7486105" cy="1384995"/>
          </a:xfrm>
          <a:prstGeom prst="rect">
            <a:avLst/>
          </a:prstGeom>
          <a:noFill/>
        </p:spPr>
        <p:txBody>
          <a:bodyPr wrap="square" rtlCol="0">
            <a:spAutoFit/>
          </a:bodyPr>
          <a:lstStyle/>
          <a:p>
            <a:pPr algn="ctr"/>
            <a:r>
              <a:rPr lang="en-US" sz="2800" i="1" dirty="0">
                <a:solidFill>
                  <a:srgbClr val="002060"/>
                </a:solidFill>
              </a:rPr>
              <a:t>All CPEP services are confidential and are not reportable to the medical board or the NPDB unless the referral is part of a larger legal action</a:t>
            </a:r>
          </a:p>
        </p:txBody>
      </p:sp>
    </p:spTree>
    <p:extLst>
      <p:ext uri="{BB962C8B-B14F-4D97-AF65-F5344CB8AC3E}">
        <p14:creationId xmlns:p14="http://schemas.microsoft.com/office/powerpoint/2010/main" val="61769900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Content Placeholder 1">
            <a:extLst>
              <a:ext uri="{FF2B5EF4-FFF2-40B4-BE49-F238E27FC236}">
                <a16:creationId xmlns:a16="http://schemas.microsoft.com/office/drawing/2014/main" id="{7C2D7EBA-CA24-0B69-8215-6402947A8F05}"/>
              </a:ext>
            </a:extLst>
          </p:cNvPr>
          <p:cNvGraphicFramePr>
            <a:graphicFrameLocks noGrp="1"/>
          </p:cNvGraphicFramePr>
          <p:nvPr>
            <p:ph idx="1"/>
            <p:extLst>
              <p:ext uri="{D42A27DB-BD31-4B8C-83A1-F6EECF244321}">
                <p14:modId xmlns:p14="http://schemas.microsoft.com/office/powerpoint/2010/main" val="3077281826"/>
              </p:ext>
            </p:extLst>
          </p:nvPr>
        </p:nvGraphicFramePr>
        <p:xfrm>
          <a:off x="749822" y="1359944"/>
          <a:ext cx="10927829" cy="4661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4778C30-E088-78D2-CBB4-716743362648}"/>
              </a:ext>
            </a:extLst>
          </p:cNvPr>
          <p:cNvSpPr>
            <a:spLocks noGrp="1"/>
          </p:cNvSpPr>
          <p:nvPr>
            <p:ph type="title"/>
          </p:nvPr>
        </p:nvSpPr>
        <p:spPr>
          <a:xfrm>
            <a:off x="1" y="482215"/>
            <a:ext cx="11677650" cy="877729"/>
          </a:xfrm>
        </p:spPr>
        <p:txBody>
          <a:bodyPr anchor="ctr">
            <a:normAutofit/>
          </a:bodyPr>
          <a:lstStyle/>
          <a:p>
            <a:r>
              <a:rPr lang="en-US" sz="4800" dirty="0">
                <a:solidFill>
                  <a:srgbClr val="002060"/>
                </a:solidFill>
              </a:rPr>
              <a:t>Types of Assessments</a:t>
            </a:r>
          </a:p>
        </p:txBody>
      </p:sp>
    </p:spTree>
    <p:extLst>
      <p:ext uri="{BB962C8B-B14F-4D97-AF65-F5344CB8AC3E}">
        <p14:creationId xmlns:p14="http://schemas.microsoft.com/office/powerpoint/2010/main" val="35716673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9183188B-B775-C4BF-AAB9-82760DACA209}"/>
              </a:ext>
            </a:extLst>
          </p:cNvPr>
          <p:cNvGraphicFramePr>
            <a:graphicFrameLocks noGrp="1"/>
          </p:cNvGraphicFramePr>
          <p:nvPr>
            <p:ph idx="1"/>
            <p:extLst>
              <p:ext uri="{D42A27DB-BD31-4B8C-83A1-F6EECF244321}">
                <p14:modId xmlns:p14="http://schemas.microsoft.com/office/powerpoint/2010/main" val="4076061445"/>
              </p:ext>
            </p:extLst>
          </p:nvPr>
        </p:nvGraphicFramePr>
        <p:xfrm>
          <a:off x="4048125" y="419099"/>
          <a:ext cx="7915275" cy="620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367403" y="1683756"/>
            <a:ext cx="3115265" cy="2396359"/>
          </a:xfrm>
        </p:spPr>
        <p:txBody>
          <a:bodyPr anchor="b">
            <a:noAutofit/>
          </a:bodyPr>
          <a:lstStyle/>
          <a:p>
            <a:pPr algn="r"/>
            <a:r>
              <a:rPr lang="en-US" sz="4400" dirty="0"/>
              <a:t>Overview of Skill-building Seminars</a:t>
            </a:r>
          </a:p>
        </p:txBody>
      </p:sp>
    </p:spTree>
    <p:extLst>
      <p:ext uri="{BB962C8B-B14F-4D97-AF65-F5344CB8AC3E}">
        <p14:creationId xmlns:p14="http://schemas.microsoft.com/office/powerpoint/2010/main" val="3210380899"/>
      </p:ext>
    </p:extLst>
  </p:cSld>
  <p:clrMapOvr>
    <a:masterClrMapping/>
  </p:clrMapOvr>
  <p:transition spd="slow">
    <p:fade/>
  </p:transition>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2438</TotalTime>
  <Words>2329</Words>
  <Application>Microsoft Office PowerPoint</Application>
  <PresentationFormat>Widescreen</PresentationFormat>
  <Paragraphs>227</Paragraphs>
  <Slides>24</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Malgun Gothic</vt:lpstr>
      <vt:lpstr>Aptos</vt:lpstr>
      <vt:lpstr>Arial</vt:lpstr>
      <vt:lpstr>Avenir Book</vt:lpstr>
      <vt:lpstr>Avenir Light</vt:lpstr>
      <vt:lpstr>Avenir Medium</vt:lpstr>
      <vt:lpstr>Calibri</vt:lpstr>
      <vt:lpstr>Calibri Light</vt:lpstr>
      <vt:lpstr>Edwardian Script ITC</vt:lpstr>
      <vt:lpstr>7_Office Theme</vt:lpstr>
      <vt:lpstr>6_Office Theme</vt:lpstr>
      <vt:lpstr>PowerPoint Presentation</vt:lpstr>
      <vt:lpstr>CPEP</vt:lpstr>
      <vt:lpstr>CPEP Board of Directors</vt:lpstr>
      <vt:lpstr>PowerPoint Presentation</vt:lpstr>
      <vt:lpstr>Practicing but not perfect….                  Examples of Unprofessional Conduct</vt:lpstr>
      <vt:lpstr>When to Consider CPEP Seminars</vt:lpstr>
      <vt:lpstr>Ways to Intervene</vt:lpstr>
      <vt:lpstr>Types of Assessments</vt:lpstr>
      <vt:lpstr>Overview of Skill-building Seminars</vt:lpstr>
      <vt:lpstr>Overview of Skill-building Seminars</vt:lpstr>
      <vt:lpstr>Seminar Basics</vt:lpstr>
      <vt:lpstr>The PROBE Program</vt:lpstr>
      <vt:lpstr>PROBE: Professionalism, Ethics and Boundaries</vt:lpstr>
      <vt:lpstr>Case Study</vt:lpstr>
      <vt:lpstr>Case Study</vt:lpstr>
      <vt:lpstr>Case Study</vt:lpstr>
      <vt:lpstr>Improving Inter-Professional Communication: Working Effectively in Medical Teams</vt:lpstr>
      <vt:lpstr>Improving Inter-Professional Communication: Working Effectively in Medical Teams</vt:lpstr>
      <vt:lpstr>Case Study</vt:lpstr>
      <vt:lpstr>Case Study</vt:lpstr>
      <vt:lpstr>Questions?</vt:lpstr>
      <vt:lpstr>Appendix</vt:lpstr>
      <vt:lpstr>Professionalism Concerns  in the Hospital Setting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O'Neill</dc:creator>
  <cp:lastModifiedBy>Beth Korinek</cp:lastModifiedBy>
  <cp:revision>91</cp:revision>
  <cp:lastPrinted>2022-11-28T21:52:58Z</cp:lastPrinted>
  <dcterms:created xsi:type="dcterms:W3CDTF">2022-11-02T16:53:48Z</dcterms:created>
  <dcterms:modified xsi:type="dcterms:W3CDTF">2025-01-03T17:58:56Z</dcterms:modified>
</cp:coreProperties>
</file>